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72" r:id="rId2"/>
    <p:sldMasterId id="2147483860" r:id="rId3"/>
    <p:sldMasterId id="2147483916" r:id="rId4"/>
  </p:sldMasterIdLst>
  <p:notesMasterIdLst>
    <p:notesMasterId r:id="rId16"/>
  </p:notesMasterIdLst>
  <p:handoutMasterIdLst>
    <p:handoutMasterId r:id="rId17"/>
  </p:handoutMasterIdLst>
  <p:sldIdLst>
    <p:sldId id="256" r:id="rId5"/>
    <p:sldId id="414" r:id="rId6"/>
    <p:sldId id="449" r:id="rId7"/>
    <p:sldId id="445" r:id="rId8"/>
    <p:sldId id="427" r:id="rId9"/>
    <p:sldId id="452" r:id="rId10"/>
    <p:sldId id="426" r:id="rId11"/>
    <p:sldId id="450" r:id="rId12"/>
    <p:sldId id="299" r:id="rId13"/>
    <p:sldId id="453" r:id="rId14"/>
    <p:sldId id="443" r:id="rId15"/>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3C"/>
    <a:srgbClr val="884463"/>
    <a:srgbClr val="A4467E"/>
    <a:srgbClr val="FFC425"/>
    <a:srgbClr val="7C8790"/>
    <a:srgbClr val="00B0F0"/>
    <a:srgbClr val="1F345F"/>
    <a:srgbClr val="50B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5405" autoAdjust="0"/>
  </p:normalViewPr>
  <p:slideViewPr>
    <p:cSldViewPr snapToGrid="0">
      <p:cViewPr varScale="1">
        <p:scale>
          <a:sx n="85" d="100"/>
          <a:sy n="85" d="100"/>
        </p:scale>
        <p:origin x="1099" y="7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79" d="100"/>
          <a:sy n="79" d="100"/>
        </p:scale>
        <p:origin x="246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'[Graphique dans Microsoft PowerPoint]analyse par vague'!$B$3</c:f>
              <c:strCache>
                <c:ptCount val="1"/>
                <c:pt idx="0">
                  <c:v>2013</c:v>
                </c:pt>
              </c:strCache>
            </c:strRef>
          </c:tx>
          <c:spPr>
            <a:solidFill>
              <a:srgbClr val="50B58B"/>
            </a:solidFill>
            <a:ln>
              <a:noFill/>
            </a:ln>
            <a:effectLst/>
          </c:spPr>
          <c:invertIfNegative val="0"/>
          <c:dLbls>
            <c:dLbl>
              <c:idx val="3"/>
              <c:layout/>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dans Microsoft PowerPoint]analyse par vague'!$A$5:$A$11</c:f>
              <c:strCache>
                <c:ptCount val="4"/>
                <c:pt idx="0">
                  <c:v>Patent application</c:v>
                </c:pt>
                <c:pt idx="1">
                  <c:v>POC projects</c:v>
                </c:pt>
                <c:pt idx="2">
                  <c:v>Research agreement and license</c:v>
                </c:pt>
                <c:pt idx="3">
                  <c:v>Start-up creation</c:v>
                </c:pt>
              </c:strCache>
              <c:extLst/>
            </c:strRef>
          </c:cat>
          <c:val>
            <c:numRef>
              <c:f>'[Graphique dans Microsoft PowerPoint]analyse par vague'!$B$5:$B$11</c:f>
              <c:numCache>
                <c:formatCode>General</c:formatCode>
                <c:ptCount val="4"/>
                <c:pt idx="0">
                  <c:v>51</c:v>
                </c:pt>
                <c:pt idx="1">
                  <c:v>40</c:v>
                </c:pt>
                <c:pt idx="2">
                  <c:v>20</c:v>
                </c:pt>
                <c:pt idx="3">
                  <c:v>13</c:v>
                </c:pt>
              </c:numCache>
              <c:extLst/>
            </c:numRef>
          </c:val>
        </c:ser>
        <c:ser>
          <c:idx val="1"/>
          <c:order val="1"/>
          <c:tx>
            <c:strRef>
              <c:f>'[Graphique dans Microsoft PowerPoint]analyse par vague'!$C$3</c:f>
              <c:strCache>
                <c:ptCount val="1"/>
                <c:pt idx="0">
                  <c:v>2014</c:v>
                </c:pt>
              </c:strCache>
            </c:strRef>
          </c:tx>
          <c:spPr>
            <a:solidFill>
              <a:srgbClr val="7C87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dans Microsoft PowerPoint]analyse par vague'!$A$5:$A$11</c:f>
              <c:strCache>
                <c:ptCount val="4"/>
                <c:pt idx="0">
                  <c:v>Patent application</c:v>
                </c:pt>
                <c:pt idx="1">
                  <c:v>POC projects</c:v>
                </c:pt>
                <c:pt idx="2">
                  <c:v>Research agreement and license</c:v>
                </c:pt>
                <c:pt idx="3">
                  <c:v>Start-up creation</c:v>
                </c:pt>
              </c:strCache>
              <c:extLst/>
            </c:strRef>
          </c:cat>
          <c:val>
            <c:numRef>
              <c:f>'[Graphique dans Microsoft PowerPoint]analyse par vague'!$C$5:$C$11</c:f>
              <c:numCache>
                <c:formatCode>General</c:formatCode>
                <c:ptCount val="4"/>
                <c:pt idx="0">
                  <c:v>61</c:v>
                </c:pt>
                <c:pt idx="1">
                  <c:v>44</c:v>
                </c:pt>
                <c:pt idx="2">
                  <c:v>16</c:v>
                </c:pt>
                <c:pt idx="3">
                  <c:v>5</c:v>
                </c:pt>
              </c:numCache>
              <c:extLst/>
            </c:numRef>
          </c:val>
        </c:ser>
        <c:ser>
          <c:idx val="2"/>
          <c:order val="2"/>
          <c:tx>
            <c:strRef>
              <c:f>'[Graphique dans Microsoft PowerPoint]analyse par vague'!$D$3</c:f>
              <c:strCache>
                <c:ptCount val="1"/>
                <c:pt idx="0">
                  <c:v>2015</c:v>
                </c:pt>
              </c:strCache>
            </c:strRef>
          </c:tx>
          <c:spPr>
            <a:solidFill>
              <a:srgbClr val="FFC4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'[Graphique dans Microsoft PowerPoint]analyse par vague'!$A$5:$A$11</c:f>
              <c:strCache>
                <c:ptCount val="4"/>
                <c:pt idx="0">
                  <c:v>Patent application</c:v>
                </c:pt>
                <c:pt idx="1">
                  <c:v>POC projects</c:v>
                </c:pt>
                <c:pt idx="2">
                  <c:v>Research agreement and license</c:v>
                </c:pt>
                <c:pt idx="3">
                  <c:v>Start-up creation</c:v>
                </c:pt>
              </c:strCache>
              <c:extLst/>
            </c:strRef>
          </c:cat>
          <c:val>
            <c:numRef>
              <c:f>'[Graphique dans Microsoft PowerPoint]analyse par vague'!$D$5:$D$11</c:f>
              <c:numCache>
                <c:formatCode>General</c:formatCode>
                <c:ptCount val="4"/>
                <c:pt idx="0">
                  <c:v>40</c:v>
                </c:pt>
                <c:pt idx="1">
                  <c:v>41</c:v>
                </c:pt>
                <c:pt idx="2">
                  <c:v>18</c:v>
                </c:pt>
                <c:pt idx="3">
                  <c:v>6</c:v>
                </c:pt>
              </c:numCache>
              <c:extLst/>
            </c:numRef>
          </c:val>
        </c:ser>
        <c:dLbls>
          <c:showLegendKey val="0"/>
          <c:showVal val="0"/>
          <c:showCatName val="0"/>
          <c:showSerName val="0"/>
          <c:showPercent val="0"/>
          <c:showBubbleSize val="0"/>
        </c:dLbls>
        <c:gapWidth val="150"/>
        <c:overlap val="100"/>
        <c:axId val="-1539648576"/>
        <c:axId val="-1539648032"/>
      </c:barChart>
      <c:catAx>
        <c:axId val="-15396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9648032"/>
        <c:crosses val="autoZero"/>
        <c:auto val="1"/>
        <c:lblAlgn val="ctr"/>
        <c:lblOffset val="100"/>
        <c:noMultiLvlLbl val="0"/>
      </c:catAx>
      <c:valAx>
        <c:axId val="-153964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9648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41064"/>
          </a:xfrm>
          <a:prstGeom prst="rect">
            <a:avLst/>
          </a:prstGeom>
        </p:spPr>
        <p:txBody>
          <a:bodyPr vert="horz" lIns="90992" tIns="45496" rIns="90992" bIns="45496" rtlCol="0"/>
          <a:lstStyle>
            <a:lvl1pPr algn="l">
              <a:defRPr sz="1200"/>
            </a:lvl1pPr>
          </a:lstStyle>
          <a:p>
            <a:endParaRPr lang="fr-FR"/>
          </a:p>
        </p:txBody>
      </p:sp>
      <p:sp>
        <p:nvSpPr>
          <p:cNvPr id="3" name="Espace réservé de la date 2"/>
          <p:cNvSpPr>
            <a:spLocks noGrp="1"/>
          </p:cNvSpPr>
          <p:nvPr>
            <p:ph type="dt" sz="quarter" idx="1"/>
          </p:nvPr>
        </p:nvSpPr>
        <p:spPr>
          <a:xfrm>
            <a:off x="5622799" y="0"/>
            <a:ext cx="4301543" cy="341064"/>
          </a:xfrm>
          <a:prstGeom prst="rect">
            <a:avLst/>
          </a:prstGeom>
        </p:spPr>
        <p:txBody>
          <a:bodyPr vert="horz" lIns="90992" tIns="45496" rIns="90992" bIns="45496" rtlCol="0"/>
          <a:lstStyle>
            <a:lvl1pPr algn="r">
              <a:defRPr sz="1200"/>
            </a:lvl1pPr>
          </a:lstStyle>
          <a:p>
            <a:fld id="{491E46E4-D0DF-4698-83B6-5F33662A34A1}" type="datetimeFigureOut">
              <a:rPr lang="fr-FR" smtClean="0"/>
              <a:t>25/01/2019</a:t>
            </a:fld>
            <a:endParaRPr lang="fr-FR"/>
          </a:p>
        </p:txBody>
      </p:sp>
      <p:sp>
        <p:nvSpPr>
          <p:cNvPr id="4" name="Espace réservé du pied de page 3"/>
          <p:cNvSpPr>
            <a:spLocks noGrp="1"/>
          </p:cNvSpPr>
          <p:nvPr>
            <p:ph type="ftr" sz="quarter" idx="2"/>
          </p:nvPr>
        </p:nvSpPr>
        <p:spPr>
          <a:xfrm>
            <a:off x="1" y="6456611"/>
            <a:ext cx="4301543" cy="341064"/>
          </a:xfrm>
          <a:prstGeom prst="rect">
            <a:avLst/>
          </a:prstGeom>
        </p:spPr>
        <p:txBody>
          <a:bodyPr vert="horz" lIns="90992" tIns="45496" rIns="90992" bIns="4549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9" y="6456611"/>
            <a:ext cx="4301543" cy="341064"/>
          </a:xfrm>
          <a:prstGeom prst="rect">
            <a:avLst/>
          </a:prstGeom>
        </p:spPr>
        <p:txBody>
          <a:bodyPr vert="horz" lIns="90992" tIns="45496" rIns="90992" bIns="45496" rtlCol="0" anchor="b"/>
          <a:lstStyle>
            <a:lvl1pPr algn="r">
              <a:defRPr sz="1200"/>
            </a:lvl1pPr>
          </a:lstStyle>
          <a:p>
            <a:fld id="{E1D9DCD4-60E2-467F-9ECD-0355156D121C}" type="slidenum">
              <a:rPr lang="fr-FR" smtClean="0"/>
              <a:t>‹N°›</a:t>
            </a:fld>
            <a:endParaRPr lang="fr-FR"/>
          </a:p>
        </p:txBody>
      </p:sp>
    </p:spTree>
    <p:extLst>
      <p:ext uri="{BB962C8B-B14F-4D97-AF65-F5344CB8AC3E}">
        <p14:creationId xmlns:p14="http://schemas.microsoft.com/office/powerpoint/2010/main" val="421242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2254D875-8231-4B87-9A4A-8C9D1403CBE9}" type="datetimeFigureOut">
              <a:rPr lang="fr-FR" smtClean="0"/>
              <a:t>25/01/2019</a:t>
            </a:fld>
            <a:endParaRPr lang="fr-FR"/>
          </a:p>
        </p:txBody>
      </p:sp>
      <p:sp>
        <p:nvSpPr>
          <p:cNvPr id="4" name="Espace réservé de l'image des diapositives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128AA6C3-5ECE-4F10-B8A5-A58A18C9F264}" type="slidenum">
              <a:rPr lang="fr-FR" smtClean="0"/>
              <a:t>‹N°›</a:t>
            </a:fld>
            <a:endParaRPr lang="fr-FR"/>
          </a:p>
        </p:txBody>
      </p:sp>
    </p:spTree>
    <p:extLst>
      <p:ext uri="{BB962C8B-B14F-4D97-AF65-F5344CB8AC3E}">
        <p14:creationId xmlns:p14="http://schemas.microsoft.com/office/powerpoint/2010/main" val="101639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1</a:t>
            </a:fld>
            <a:endParaRPr lang="fr-FR"/>
          </a:p>
        </p:txBody>
      </p:sp>
    </p:spTree>
    <p:extLst>
      <p:ext uri="{BB962C8B-B14F-4D97-AF65-F5344CB8AC3E}">
        <p14:creationId xmlns:p14="http://schemas.microsoft.com/office/powerpoint/2010/main" val="142105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alliages d’or et de tungstène développés à partir d’une idée d’Albert Fert, prix Nobel de Physique. Il s’agissait au départ de travailler sur la "</a:t>
            </a:r>
            <a:r>
              <a:rPr lang="fr-FR" dirty="0" err="1" smtClean="0"/>
              <a:t>spintronique</a:t>
            </a:r>
            <a:r>
              <a:rPr lang="fr-FR" dirty="0" smtClean="0"/>
              <a:t>", l’exploitation des propriétés magnétiques de l’électron dans le but de créer une nouvelle électronique.</a:t>
            </a:r>
          </a:p>
          <a:p>
            <a:r>
              <a:rPr lang="fr-FR" dirty="0" smtClean="0"/>
              <a:t>Si le laboratoire poursuit ses recherches dans ce sens, d’autres propriétés des alliages or-tungstène – leur brillance et leur densité – se sont révélées intéressantes. </a:t>
            </a:r>
            <a:r>
              <a:rPr lang="fr-FR" dirty="0" err="1" smtClean="0"/>
              <a:t>Daumet</a:t>
            </a:r>
            <a:r>
              <a:rPr lang="fr-FR" dirty="0" smtClean="0"/>
              <a:t> a fait le pari que les procédés innovants mis en œuvre pour leur fabrication pouvaient trouver d’autres débouchés. "</a:t>
            </a:r>
            <a:r>
              <a:rPr lang="fr-FR" i="1" dirty="0" smtClean="0"/>
              <a:t>Pour identifier les besoins, j’ai passé beaucoup de temps sur le terrain, en poussant les portes des bijoutiers et joailliers, des fondeurs d’alliages, des affineurs et même des vendeurs de  montres d’occasion</a:t>
            </a:r>
            <a:r>
              <a:rPr lang="fr-FR" dirty="0" smtClean="0"/>
              <a:t>…", raconte le chercheur.</a:t>
            </a:r>
          </a:p>
          <a:p>
            <a:r>
              <a:rPr lang="fr-FR" dirty="0" smtClean="0"/>
              <a:t>Conclusion : ces nouveaux alliages intéressent la filière pour obtenir de l’or blanc – de l’or habituellement allié à du cuivre, du zinc ou du palladium – plus brillant et à moindre coût. Plus que le revêtement en couche mince, c’est la forme massive de l’alliage qui séduit les horlogers. La start-up développe les deux solutions. Un procédé de dépôt sous vide a été breveté pour créer des couches minces. Pour les pièces massives, qui ne peuvent être obtenues par mélange des métaux liquides, car l’or et le tungstène ont des températures de fusion trop différentes, l’idée est de passer par l’alliage en poudre (issue du procédé sous vide), poudre qui est ensuite compactée et fusionnée. Le chercheur y travaille avec un ingénieur, tout en préparant activement la phase commerciale, qu’il prévoit de lancer à la fin de l’année. Des discussions sont en cours avec un groupe horloger. </a:t>
            </a:r>
            <a:r>
              <a:rPr lang="fr-FR" b="1" dirty="0" smtClean="0"/>
              <a:t>T.L.</a:t>
            </a:r>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41611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72171" rtl="0" eaLnBrk="1" fontAlgn="base" latinLnBrk="0" hangingPunct="1">
              <a:lnSpc>
                <a:spcPct val="90000"/>
              </a:lnSpc>
              <a:spcBef>
                <a:spcPts val="544"/>
              </a:spcBef>
              <a:spcAft>
                <a:spcPct val="0"/>
              </a:spcAft>
              <a:buClrTx/>
              <a:buSzTx/>
              <a:buFontTx/>
              <a:buNone/>
              <a:tabLst>
                <a:tab pos="159790" algn="l"/>
                <a:tab pos="326777" algn="l"/>
                <a:tab pos="485127" algn="l"/>
              </a:tabLst>
              <a:defRPr/>
            </a:pPr>
            <a:r>
              <a:rPr lang="en-GB" sz="2400" b="1" kern="0" dirty="0" smtClean="0">
                <a:solidFill>
                  <a:srgbClr val="000000"/>
                </a:solidFill>
                <a:latin typeface="Helvetica" panose="020B0604020202020204" pitchFamily="34" charset="0"/>
                <a:ea typeface="ＭＳ Ｐゴシック" pitchFamily="-84" charset="-128"/>
                <a:cs typeface="Helvetica" panose="020B0604020202020204" pitchFamily="34" charset="0"/>
              </a:rPr>
              <a:t>A subsidiary of Paris-</a:t>
            </a:r>
            <a:r>
              <a:rPr lang="en-GB" sz="2400" b="1" kern="0" dirty="0" err="1" smtClean="0">
                <a:solidFill>
                  <a:srgbClr val="000000"/>
                </a:solidFill>
                <a:latin typeface="Helvetica" panose="020B0604020202020204" pitchFamily="34" charset="0"/>
                <a:ea typeface="ＭＳ Ｐゴシック" pitchFamily="-84" charset="-128"/>
                <a:cs typeface="Helvetica" panose="020B0604020202020204" pitchFamily="34" charset="0"/>
              </a:rPr>
              <a:t>Saclay</a:t>
            </a:r>
            <a:r>
              <a:rPr lang="en-GB" sz="2400" b="1" kern="0" dirty="0" smtClean="0">
                <a:solidFill>
                  <a:srgbClr val="000000"/>
                </a:solidFill>
                <a:latin typeface="Helvetica" panose="020B0604020202020204" pitchFamily="34" charset="0"/>
                <a:ea typeface="ＭＳ Ｐゴシック" pitchFamily="-84" charset="-128"/>
                <a:cs typeface="Helvetica" panose="020B0604020202020204" pitchFamily="34" charset="0"/>
              </a:rPr>
              <a:t> University created </a:t>
            </a:r>
            <a:r>
              <a:rPr lang="en-GB" sz="2000" dirty="0" smtClean="0">
                <a:solidFill>
                  <a:schemeClr val="tx2"/>
                </a:solidFill>
              </a:rPr>
              <a:t>within the French « Investments for the future » program</a:t>
            </a:r>
          </a:p>
          <a:p>
            <a:pPr algn="l" defTabSz="472171" fontAlgn="base">
              <a:lnSpc>
                <a:spcPct val="90000"/>
              </a:lnSpc>
              <a:spcBef>
                <a:spcPts val="544"/>
              </a:spcBef>
              <a:spcAft>
                <a:spcPct val="0"/>
              </a:spcAft>
              <a:tabLst>
                <a:tab pos="159790" algn="l"/>
                <a:tab pos="326777" algn="l"/>
                <a:tab pos="485127" algn="l"/>
              </a:tabLst>
              <a:defRPr/>
            </a:pPr>
            <a:endParaRPr lang="en-GB" sz="2000" b="1" kern="0" dirty="0" smtClean="0">
              <a:solidFill>
                <a:srgbClr val="000000"/>
              </a:solidFill>
              <a:latin typeface="Helvetica" panose="020B0604020202020204" pitchFamily="34" charset="0"/>
              <a:ea typeface="ＭＳ Ｐゴシック" pitchFamily="-84" charset="-128"/>
              <a:cs typeface="Helvetica" panose="020B0604020202020204" pitchFamily="34" charset="0"/>
            </a:endParaRP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Private company : 1M€ capital</a:t>
            </a: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2 shareholders : University Paris-</a:t>
            </a:r>
            <a:r>
              <a:rPr lang="en-GB" sz="2000" kern="0" dirty="0" err="1" smtClean="0">
                <a:solidFill>
                  <a:srgbClr val="000000"/>
                </a:solidFill>
                <a:latin typeface="Helvetica" panose="020B0604020202020204" pitchFamily="34" charset="0"/>
                <a:ea typeface="ＭＳ Ｐゴシック" pitchFamily="-84" charset="-128"/>
                <a:cs typeface="Helvetica" panose="020B0604020202020204" pitchFamily="34" charset="0"/>
              </a:rPr>
              <a:t>Saclay</a:t>
            </a: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 -67%- and French State -33%-</a:t>
            </a: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External Investment Committee</a:t>
            </a: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A 10 years budget of 66M€</a:t>
            </a:r>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2</a:t>
            </a:fld>
            <a:endParaRPr lang="fr-FR"/>
          </a:p>
        </p:txBody>
      </p:sp>
    </p:spTree>
    <p:extLst>
      <p:ext uri="{BB962C8B-B14F-4D97-AF65-F5344CB8AC3E}">
        <p14:creationId xmlns:p14="http://schemas.microsoft.com/office/powerpoint/2010/main" val="5696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72171" rtl="0" eaLnBrk="1" fontAlgn="base" latinLnBrk="0" hangingPunct="1">
              <a:lnSpc>
                <a:spcPct val="90000"/>
              </a:lnSpc>
              <a:spcBef>
                <a:spcPts val="544"/>
              </a:spcBef>
              <a:spcAft>
                <a:spcPct val="0"/>
              </a:spcAft>
              <a:buClrTx/>
              <a:buSzTx/>
              <a:buFontTx/>
              <a:buNone/>
              <a:tabLst>
                <a:tab pos="159790" algn="l"/>
                <a:tab pos="326777" algn="l"/>
                <a:tab pos="485127" algn="l"/>
              </a:tabLst>
              <a:defRPr/>
            </a:pPr>
            <a:r>
              <a:rPr lang="en-GB" sz="2400" b="1" kern="0" dirty="0" smtClean="0">
                <a:solidFill>
                  <a:srgbClr val="000000"/>
                </a:solidFill>
                <a:latin typeface="Helvetica" panose="020B0604020202020204" pitchFamily="34" charset="0"/>
                <a:ea typeface="ＭＳ Ｐゴシック" pitchFamily="-84" charset="-128"/>
                <a:cs typeface="Helvetica" panose="020B0604020202020204" pitchFamily="34" charset="0"/>
              </a:rPr>
              <a:t>A subsidiary of Paris-</a:t>
            </a:r>
            <a:r>
              <a:rPr lang="en-GB" sz="2400" b="1" kern="0" dirty="0" err="1" smtClean="0">
                <a:solidFill>
                  <a:srgbClr val="000000"/>
                </a:solidFill>
                <a:latin typeface="Helvetica" panose="020B0604020202020204" pitchFamily="34" charset="0"/>
                <a:ea typeface="ＭＳ Ｐゴシック" pitchFamily="-84" charset="-128"/>
                <a:cs typeface="Helvetica" panose="020B0604020202020204" pitchFamily="34" charset="0"/>
              </a:rPr>
              <a:t>Saclay</a:t>
            </a:r>
            <a:r>
              <a:rPr lang="en-GB" sz="2400" b="1" kern="0" dirty="0" smtClean="0">
                <a:solidFill>
                  <a:srgbClr val="000000"/>
                </a:solidFill>
                <a:latin typeface="Helvetica" panose="020B0604020202020204" pitchFamily="34" charset="0"/>
                <a:ea typeface="ＭＳ Ｐゴシック" pitchFamily="-84" charset="-128"/>
                <a:cs typeface="Helvetica" panose="020B0604020202020204" pitchFamily="34" charset="0"/>
              </a:rPr>
              <a:t> University created </a:t>
            </a:r>
            <a:r>
              <a:rPr lang="en-GB" sz="2000" dirty="0" smtClean="0">
                <a:solidFill>
                  <a:schemeClr val="tx2"/>
                </a:solidFill>
              </a:rPr>
              <a:t>within the French « Investments for the future » program</a:t>
            </a:r>
          </a:p>
          <a:p>
            <a:pPr algn="l" defTabSz="472171" fontAlgn="base">
              <a:lnSpc>
                <a:spcPct val="90000"/>
              </a:lnSpc>
              <a:spcBef>
                <a:spcPts val="544"/>
              </a:spcBef>
              <a:spcAft>
                <a:spcPct val="0"/>
              </a:spcAft>
              <a:tabLst>
                <a:tab pos="159790" algn="l"/>
                <a:tab pos="326777" algn="l"/>
                <a:tab pos="485127" algn="l"/>
              </a:tabLst>
              <a:defRPr/>
            </a:pPr>
            <a:endParaRPr lang="en-GB" sz="2000" b="1" kern="0" dirty="0" smtClean="0">
              <a:solidFill>
                <a:srgbClr val="000000"/>
              </a:solidFill>
              <a:latin typeface="Helvetica" panose="020B0604020202020204" pitchFamily="34" charset="0"/>
              <a:ea typeface="ＭＳ Ｐゴシック" pitchFamily="-84" charset="-128"/>
              <a:cs typeface="Helvetica" panose="020B0604020202020204" pitchFamily="34" charset="0"/>
            </a:endParaRP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Private company : 1M€ capital</a:t>
            </a: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2 shareholders : University Paris-</a:t>
            </a:r>
            <a:r>
              <a:rPr lang="en-GB" sz="2000" kern="0" dirty="0" err="1" smtClean="0">
                <a:solidFill>
                  <a:srgbClr val="000000"/>
                </a:solidFill>
                <a:latin typeface="Helvetica" panose="020B0604020202020204" pitchFamily="34" charset="0"/>
                <a:ea typeface="ＭＳ Ｐゴシック" pitchFamily="-84" charset="-128"/>
                <a:cs typeface="Helvetica" panose="020B0604020202020204" pitchFamily="34" charset="0"/>
              </a:rPr>
              <a:t>Saclay</a:t>
            </a: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 -67%- and French State -33%-</a:t>
            </a: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External Investment Committee</a:t>
            </a:r>
          </a:p>
          <a:p>
            <a:pPr marL="731289" lvl="1" indent="-259118" defTabSz="472171" fontAlgn="base">
              <a:lnSpc>
                <a:spcPct val="90000"/>
              </a:lnSpc>
              <a:spcBef>
                <a:spcPts val="544"/>
              </a:spcBef>
              <a:spcAft>
                <a:spcPct val="0"/>
              </a:spcAft>
              <a:buFont typeface="Arial" panose="020B0604020202020204" pitchFamily="34" charset="0"/>
              <a:buChar char="•"/>
              <a:tabLst>
                <a:tab pos="159790" algn="l"/>
                <a:tab pos="326777" algn="l"/>
                <a:tab pos="485127" algn="l"/>
              </a:tabLst>
              <a:defRPr/>
            </a:pPr>
            <a:r>
              <a:rPr lang="en-GB" sz="2000" kern="0" dirty="0" smtClean="0">
                <a:solidFill>
                  <a:srgbClr val="000000"/>
                </a:solidFill>
                <a:latin typeface="Helvetica" panose="020B0604020202020204" pitchFamily="34" charset="0"/>
                <a:ea typeface="ＭＳ Ｐゴシック" pitchFamily="-84" charset="-128"/>
                <a:cs typeface="Helvetica" panose="020B0604020202020204" pitchFamily="34" charset="0"/>
              </a:rPr>
              <a:t>A 10 years budget of 66M€</a:t>
            </a:r>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3</a:t>
            </a:fld>
            <a:endParaRPr lang="fr-FR"/>
          </a:p>
        </p:txBody>
      </p:sp>
    </p:spTree>
    <p:extLst>
      <p:ext uri="{BB962C8B-B14F-4D97-AF65-F5344CB8AC3E}">
        <p14:creationId xmlns:p14="http://schemas.microsoft.com/office/powerpoint/2010/main" val="142764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rPr>
              <a:t>(exclusion notamment des projets contractuellement engagés vers un transfert industriel, les projets portés par des start-ups en cours d’incubation ainsi que les projets en cours d’essaimage) ; </a:t>
            </a:r>
          </a:p>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5</a:t>
            </a:fld>
            <a:endParaRPr lang="fr-FR"/>
          </a:p>
        </p:txBody>
      </p:sp>
    </p:spTree>
    <p:extLst>
      <p:ext uri="{BB962C8B-B14F-4D97-AF65-F5344CB8AC3E}">
        <p14:creationId xmlns:p14="http://schemas.microsoft.com/office/powerpoint/2010/main" val="216775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Aft>
                <a:spcPts val="0"/>
              </a:spcAft>
            </a:pPr>
            <a:r>
              <a:rPr lang="fr-F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projet AAP PREMATURATION IDEX vise à mettre en lumière tout projet d’innovation qu’il soit technologique ou sociétal, social et solidaire, issus des établissements partenaires du consortium IDEX Paris Saclay. </a:t>
            </a:r>
            <a:endParaRPr lang="fr-FR" sz="1400" dirty="0" smtClean="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a:p>
            <a:pPr algn="just">
              <a:spcAft>
                <a:spcPts val="0"/>
              </a:spcAft>
            </a:pPr>
            <a:r>
              <a:rPr lang="fr-F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400" dirty="0" smtClean="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a:p>
            <a:pPr algn="just">
              <a:spcAft>
                <a:spcPts val="0"/>
              </a:spcAft>
            </a:pPr>
            <a:r>
              <a:rPr lang="fr-F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 a notamment pour objectif de produire une étude du potentiel économique et juridique du projet et le cas échéant, une stratégie de valorisation, à développer la preuve du concept, et enfin, à proposer une équipe pour la maturation et le développement du projet.</a:t>
            </a:r>
            <a:endParaRPr lang="fr-FR" sz="1400" dirty="0" smtClean="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6</a:t>
            </a:fld>
            <a:endParaRPr lang="fr-FR"/>
          </a:p>
        </p:txBody>
      </p:sp>
    </p:spTree>
    <p:extLst>
      <p:ext uri="{BB962C8B-B14F-4D97-AF65-F5344CB8AC3E}">
        <p14:creationId xmlns:p14="http://schemas.microsoft.com/office/powerpoint/2010/main" val="67106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Aft>
                <a:spcPts val="0"/>
              </a:spcAft>
            </a:pPr>
            <a:r>
              <a:rPr lang="fr-F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projet AAP PREMATURATION IDEX vise à mettre en lumière tout projet d’innovation qu’il soit technologique ou sociétal, social et solidaire, issus des établissements partenaires du consortium IDEX Paris Saclay. </a:t>
            </a:r>
            <a:endParaRPr lang="fr-FR" sz="1400" dirty="0" smtClean="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a:p>
            <a:pPr algn="just">
              <a:spcAft>
                <a:spcPts val="0"/>
              </a:spcAft>
            </a:pPr>
            <a:r>
              <a:rPr lang="fr-F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400" dirty="0" smtClean="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a:p>
            <a:pPr algn="just">
              <a:spcAft>
                <a:spcPts val="0"/>
              </a:spcAft>
            </a:pPr>
            <a:r>
              <a:rPr lang="fr-FR"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 a notamment pour objectif de produire une étude du potentiel économique et juridique du projet et le cas échéant, une stratégie de valorisation, à développer la preuve du concept, et enfin, à proposer une équipe pour la maturation et le développement du projet.</a:t>
            </a:r>
            <a:endParaRPr lang="fr-FR" sz="1400" dirty="0" smtClean="0">
              <a:solidFill>
                <a:srgbClr val="000000"/>
              </a:solidFill>
              <a:effectLst/>
              <a:latin typeface="Trebuchet MS" panose="020B0603020202020204" pitchFamily="34" charset="0"/>
              <a:ea typeface="Times New Roman" panose="02020603050405020304" pitchFamily="18" charset="0"/>
              <a:cs typeface="Trebuchet MS" panose="020B0603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7</a:t>
            </a:fld>
            <a:endParaRPr lang="fr-FR"/>
          </a:p>
        </p:txBody>
      </p:sp>
    </p:spTree>
    <p:extLst>
      <p:ext uri="{BB962C8B-B14F-4D97-AF65-F5344CB8AC3E}">
        <p14:creationId xmlns:p14="http://schemas.microsoft.com/office/powerpoint/2010/main" val="2374343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rPr>
              <a:t>(exclusion notamment des projets contractuellement engagés vers un transfert industriel, les projets portés par des start-ups en cours d’incubation ainsi que les projets en cours d’essaimage) ; </a:t>
            </a:r>
          </a:p>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8</a:t>
            </a:fld>
            <a:endParaRPr lang="fr-FR"/>
          </a:p>
        </p:txBody>
      </p:sp>
    </p:spTree>
    <p:extLst>
      <p:ext uri="{BB962C8B-B14F-4D97-AF65-F5344CB8AC3E}">
        <p14:creationId xmlns:p14="http://schemas.microsoft.com/office/powerpoint/2010/main" val="409937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9</a:t>
            </a:fld>
            <a:endParaRPr lang="fr-FR"/>
          </a:p>
        </p:txBody>
      </p:sp>
    </p:spTree>
    <p:extLst>
      <p:ext uri="{BB962C8B-B14F-4D97-AF65-F5344CB8AC3E}">
        <p14:creationId xmlns:p14="http://schemas.microsoft.com/office/powerpoint/2010/main" val="145157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28AA6C3-5ECE-4F10-B8A5-A58A18C9F264}" type="slidenum">
              <a:rPr lang="fr-FR" smtClean="0"/>
              <a:t>10</a:t>
            </a:fld>
            <a:endParaRPr lang="fr-FR"/>
          </a:p>
        </p:txBody>
      </p:sp>
    </p:spTree>
    <p:extLst>
      <p:ext uri="{BB962C8B-B14F-4D97-AF65-F5344CB8AC3E}">
        <p14:creationId xmlns:p14="http://schemas.microsoft.com/office/powerpoint/2010/main" val="3690256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17.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7.jp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dirty="0">
              <a:solidFill>
                <a:schemeClr val="bg1"/>
              </a:solidFill>
            </a:endParaRPr>
          </a:p>
        </p:txBody>
      </p:sp>
      <p:sp>
        <p:nvSpPr>
          <p:cNvPr id="2" name="Title 1"/>
          <p:cNvSpPr>
            <a:spLocks noGrp="1"/>
          </p:cNvSpPr>
          <p:nvPr>
            <p:ph type="ctrTitle"/>
          </p:nvPr>
        </p:nvSpPr>
        <p:spPr>
          <a:xfrm>
            <a:off x="272128" y="2165229"/>
            <a:ext cx="4787999" cy="3252160"/>
          </a:xfrm>
        </p:spPr>
        <p:txBody>
          <a:bodyPr anchor="b">
            <a:normAutofit/>
          </a:bodyPr>
          <a:lstStyle>
            <a:lvl1pPr algn="l">
              <a:defRPr sz="6000">
                <a:solidFill>
                  <a:schemeClr val="bg1"/>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27" y="188640"/>
            <a:ext cx="4788000" cy="1619672"/>
          </a:xfrm>
          <a:prstGeom prst="rect">
            <a:avLst/>
          </a:prstGeom>
        </p:spPr>
      </p:pic>
      <p:pic>
        <p:nvPicPr>
          <p:cNvPr id="11"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70160" y="4412315"/>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3099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5" name="Rectangle 4"/>
          <p:cNvSpPr/>
          <p:nvPr userDrawn="1"/>
        </p:nvSpPr>
        <p:spPr>
          <a:xfrm>
            <a:off x="0" y="1268760"/>
            <a:ext cx="6876256" cy="40324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 name="Titre 1"/>
          <p:cNvSpPr>
            <a:spLocks noGrp="1"/>
          </p:cNvSpPr>
          <p:nvPr>
            <p:ph type="title" hasCustomPrompt="1"/>
          </p:nvPr>
        </p:nvSpPr>
        <p:spPr>
          <a:xfrm>
            <a:off x="467544" y="2204864"/>
            <a:ext cx="4680520" cy="2664296"/>
          </a:xfrm>
        </p:spPr>
        <p:txBody>
          <a:bodyPr>
            <a:noAutofit/>
          </a:bodyPr>
          <a:lstStyle>
            <a:lvl1pPr>
              <a:defRPr sz="3200" b="0">
                <a:solidFill>
                  <a:schemeClr val="bg1"/>
                </a:solidFill>
              </a:defRPr>
            </a:lvl1pPr>
          </a:lstStyle>
          <a:p>
            <a:r>
              <a:rPr lang="fr-FR" dirty="0" smtClean="0"/>
              <a:t>Titre</a:t>
            </a:r>
            <a:endParaRPr lang="fr-FR"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48264" y="3328799"/>
            <a:ext cx="1800000" cy="21164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Espace réservé du texte 4"/>
          <p:cNvSpPr>
            <a:spLocks noGrp="1"/>
          </p:cNvSpPr>
          <p:nvPr>
            <p:ph type="body" sz="quarter" idx="10" hasCustomPrompt="1"/>
          </p:nvPr>
        </p:nvSpPr>
        <p:spPr>
          <a:xfrm>
            <a:off x="467544" y="1628205"/>
            <a:ext cx="4680520" cy="360635"/>
          </a:xfrm>
          <a:solidFill>
            <a:srgbClr val="630045"/>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20272" y="5877272"/>
            <a:ext cx="1745006" cy="590296"/>
          </a:xfrm>
          <a:prstGeom prst="rect">
            <a:avLst/>
          </a:prstGeom>
        </p:spPr>
      </p:pic>
    </p:spTree>
    <p:extLst>
      <p:ext uri="{BB962C8B-B14F-4D97-AF65-F5344CB8AC3E}">
        <p14:creationId xmlns:p14="http://schemas.microsoft.com/office/powerpoint/2010/main" val="37070008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5" name="Rectangle 4"/>
          <p:cNvSpPr/>
          <p:nvPr userDrawn="1"/>
        </p:nvSpPr>
        <p:spPr>
          <a:xfrm>
            <a:off x="0" y="1268760"/>
            <a:ext cx="6876256" cy="40324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 name="Titre 1"/>
          <p:cNvSpPr>
            <a:spLocks noGrp="1"/>
          </p:cNvSpPr>
          <p:nvPr>
            <p:ph type="title" hasCustomPrompt="1"/>
          </p:nvPr>
        </p:nvSpPr>
        <p:spPr>
          <a:xfrm>
            <a:off x="467544" y="2204864"/>
            <a:ext cx="4680520" cy="2664296"/>
          </a:xfrm>
        </p:spPr>
        <p:txBody>
          <a:bodyPr>
            <a:noAutofit/>
          </a:bodyPr>
          <a:lstStyle>
            <a:lvl1pPr>
              <a:defRPr sz="3200" b="0">
                <a:solidFill>
                  <a:schemeClr val="bg1"/>
                </a:solidFill>
              </a:defRPr>
            </a:lvl1pPr>
          </a:lstStyle>
          <a:p>
            <a:r>
              <a:rPr lang="fr-FR" dirty="0" smtClean="0"/>
              <a:t>Titre</a:t>
            </a:r>
            <a:endParaRPr lang="fr-FR"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48264" y="3328799"/>
            <a:ext cx="1800000" cy="21164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Espace réservé du texte 4"/>
          <p:cNvSpPr>
            <a:spLocks noGrp="1"/>
          </p:cNvSpPr>
          <p:nvPr>
            <p:ph type="body" sz="quarter" idx="10" hasCustomPrompt="1"/>
          </p:nvPr>
        </p:nvSpPr>
        <p:spPr>
          <a:xfrm>
            <a:off x="467544" y="1628205"/>
            <a:ext cx="4680520" cy="360635"/>
          </a:xfrm>
          <a:solidFill>
            <a:srgbClr val="630045"/>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3" name="Image 2"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796" y="5772106"/>
            <a:ext cx="3122676" cy="825246"/>
          </a:xfrm>
          <a:prstGeom prst="rect">
            <a:avLst/>
          </a:prstGeom>
        </p:spPr>
      </p:pic>
    </p:spTree>
    <p:extLst>
      <p:ext uri="{BB962C8B-B14F-4D97-AF65-F5344CB8AC3E}">
        <p14:creationId xmlns:p14="http://schemas.microsoft.com/office/powerpoint/2010/main" val="1191072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re (fond prune)">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1" y="1268760"/>
            <a:ext cx="6696744" cy="4203992"/>
          </a:xfrm>
          <a:prstGeom prst="rect">
            <a:avLst/>
          </a:prstGeom>
          <a:ln>
            <a:solidFill>
              <a:srgbClr val="63003C"/>
            </a:solidFill>
          </a:ln>
        </p:spPr>
      </p:pic>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0272" y="5877272"/>
            <a:ext cx="1745006" cy="590296"/>
          </a:xfrm>
          <a:prstGeom prst="rect">
            <a:avLst/>
          </a:prstGeom>
        </p:spPr>
      </p:pic>
      <p:sp>
        <p:nvSpPr>
          <p:cNvPr id="5" name="Titre 1"/>
          <p:cNvSpPr>
            <a:spLocks noGrp="1"/>
          </p:cNvSpPr>
          <p:nvPr>
            <p:ph type="title" hasCustomPrompt="1"/>
          </p:nvPr>
        </p:nvSpPr>
        <p:spPr>
          <a:xfrm>
            <a:off x="395536" y="2205459"/>
            <a:ext cx="4752528" cy="2448272"/>
          </a:xfrm>
        </p:spPr>
        <p:txBody>
          <a:bodyPr>
            <a:normAutofit/>
          </a:bodyPr>
          <a:lstStyle>
            <a:lvl1pPr>
              <a:defRPr sz="3200">
                <a:solidFill>
                  <a:schemeClr val="bg1"/>
                </a:solidFill>
              </a:defRPr>
            </a:lvl1pPr>
          </a:lstStyle>
          <a:p>
            <a:r>
              <a:rPr lang="fr-FR" dirty="0" smtClean="0"/>
              <a:t>Titre</a:t>
            </a:r>
            <a:endParaRPr lang="fr-FR" dirty="0"/>
          </a:p>
        </p:txBody>
      </p:sp>
      <p:sp>
        <p:nvSpPr>
          <p:cNvPr id="6" name="Espace réservé du texte 4"/>
          <p:cNvSpPr>
            <a:spLocks noGrp="1"/>
          </p:cNvSpPr>
          <p:nvPr>
            <p:ph type="body" sz="quarter" idx="10" hasCustomPrompt="1"/>
          </p:nvPr>
        </p:nvSpPr>
        <p:spPr>
          <a:xfrm>
            <a:off x="396180" y="1556792"/>
            <a:ext cx="4751883"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spTree>
    <p:extLst>
      <p:ext uri="{BB962C8B-B14F-4D97-AF65-F5344CB8AC3E}">
        <p14:creationId xmlns:p14="http://schemas.microsoft.com/office/powerpoint/2010/main" val="24911824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re (fond prune)">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1" y="1268760"/>
            <a:ext cx="6696744" cy="4203992"/>
          </a:xfrm>
          <a:prstGeom prst="rect">
            <a:avLst/>
          </a:prstGeom>
          <a:ln>
            <a:solidFill>
              <a:srgbClr val="63003C"/>
            </a:solidFill>
          </a:ln>
        </p:spPr>
      </p:pic>
      <p:sp>
        <p:nvSpPr>
          <p:cNvPr id="5" name="Titre 1"/>
          <p:cNvSpPr>
            <a:spLocks noGrp="1"/>
          </p:cNvSpPr>
          <p:nvPr>
            <p:ph type="title" hasCustomPrompt="1"/>
          </p:nvPr>
        </p:nvSpPr>
        <p:spPr>
          <a:xfrm>
            <a:off x="395536" y="2205459"/>
            <a:ext cx="4752528" cy="2448272"/>
          </a:xfrm>
        </p:spPr>
        <p:txBody>
          <a:bodyPr>
            <a:normAutofit/>
          </a:bodyPr>
          <a:lstStyle>
            <a:lvl1pPr>
              <a:defRPr sz="3200">
                <a:solidFill>
                  <a:schemeClr val="bg1"/>
                </a:solidFill>
              </a:defRPr>
            </a:lvl1pPr>
          </a:lstStyle>
          <a:p>
            <a:r>
              <a:rPr lang="fr-FR" dirty="0" smtClean="0"/>
              <a:t>Titre</a:t>
            </a:r>
            <a:endParaRPr lang="fr-FR" dirty="0"/>
          </a:p>
        </p:txBody>
      </p:sp>
      <p:sp>
        <p:nvSpPr>
          <p:cNvPr id="6" name="Espace réservé du texte 4"/>
          <p:cNvSpPr>
            <a:spLocks noGrp="1"/>
          </p:cNvSpPr>
          <p:nvPr>
            <p:ph type="body" sz="quarter" idx="10" hasCustomPrompt="1"/>
          </p:nvPr>
        </p:nvSpPr>
        <p:spPr>
          <a:xfrm>
            <a:off x="396180" y="1556792"/>
            <a:ext cx="4751883"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7" name="Image 6"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796" y="5772106"/>
            <a:ext cx="3122676" cy="825246"/>
          </a:xfrm>
          <a:prstGeom prst="rect">
            <a:avLst/>
          </a:prstGeom>
        </p:spPr>
      </p:pic>
    </p:spTree>
    <p:extLst>
      <p:ext uri="{BB962C8B-B14F-4D97-AF65-F5344CB8AC3E}">
        <p14:creationId xmlns:p14="http://schemas.microsoft.com/office/powerpoint/2010/main" val="23701662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Imag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pic>
        <p:nvPicPr>
          <p:cNvPr id="12" name="Imag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056276" y="6259084"/>
            <a:ext cx="1319272" cy="446280"/>
          </a:xfrm>
          <a:prstGeom prst="rect">
            <a:avLst/>
          </a:prstGeom>
        </p:spPr>
      </p:pic>
      <p:cxnSp>
        <p:nvCxnSpPr>
          <p:cNvPr id="16" name="Connecteur droit 15"/>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spTree>
    <p:extLst>
      <p:ext uri="{BB962C8B-B14F-4D97-AF65-F5344CB8AC3E}">
        <p14:creationId xmlns:p14="http://schemas.microsoft.com/office/powerpoint/2010/main" val="38530201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Imag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cxnSp>
        <p:nvCxnSpPr>
          <p:cNvPr id="16" name="Connecteur droit 15"/>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pic>
        <p:nvPicPr>
          <p:cNvPr id="13" name="Image 12"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38217059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fond gris)">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629" y="1412776"/>
            <a:ext cx="9144629"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488832"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2" name="Imag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92280" y="6273360"/>
            <a:ext cx="1170637" cy="396000"/>
          </a:xfrm>
          <a:prstGeom prst="rect">
            <a:avLst/>
          </a:prstGeom>
        </p:spPr>
      </p:pic>
      <p:pic>
        <p:nvPicPr>
          <p:cNvPr id="14"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75734" y="18864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cxnSp>
        <p:nvCxnSpPr>
          <p:cNvPr id="11" name="Connecteur droit 10"/>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1227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 (fond gris)">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488832"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64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cxnSp>
        <p:nvCxnSpPr>
          <p:cNvPr id="11" name="Connecteur droit 10"/>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36399943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Visit of Pr ITO - Tohoku University- 18 june 2015</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51697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Visit of Pr ITO - Tohoku University- 18 june 2015</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pic>
        <p:nvPicPr>
          <p:cNvPr id="10" name="Image 9"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2574087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0" y="0"/>
            <a:ext cx="5305244"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2" name="Title 1"/>
          <p:cNvSpPr>
            <a:spLocks noGrp="1"/>
          </p:cNvSpPr>
          <p:nvPr>
            <p:ph type="title"/>
          </p:nvPr>
        </p:nvSpPr>
        <p:spPr>
          <a:xfrm>
            <a:off x="5382883" y="365126"/>
            <a:ext cx="3614467" cy="1325563"/>
          </a:xfrm>
        </p:spPr>
        <p:txBody>
          <a:bodyPr anchor="b">
            <a:normAutofit/>
          </a:bodyPr>
          <a:lstStyle>
            <a:lvl1pPr>
              <a:defRPr sz="2800"/>
            </a:lvl1pPr>
          </a:lstStyle>
          <a:p>
            <a:r>
              <a:rPr lang="fr-FR" dirty="0" smtClean="0"/>
              <a:t>Modifiez le style du titre</a:t>
            </a:r>
            <a:endParaRPr lang="en-US" dirty="0"/>
          </a:p>
        </p:txBody>
      </p:sp>
      <p:sp>
        <p:nvSpPr>
          <p:cNvPr id="3" name="Content Placeholder 2"/>
          <p:cNvSpPr>
            <a:spLocks noGrp="1"/>
          </p:cNvSpPr>
          <p:nvPr>
            <p:ph idx="1"/>
          </p:nvPr>
        </p:nvSpPr>
        <p:spPr>
          <a:xfrm>
            <a:off x="5382883" y="1825625"/>
            <a:ext cx="3614468" cy="4351338"/>
          </a:xfrm>
        </p:spPr>
        <p:txBody>
          <a:bodyPr>
            <a:normAutofit/>
          </a:bodyPr>
          <a:lstStyle>
            <a:lvl1pPr>
              <a:defRPr sz="2400"/>
            </a:lvl1pPr>
            <a:lvl2pPr>
              <a:defRPr sz="2000"/>
            </a:lvl2pPr>
            <a:lvl3pPr>
              <a:defRPr sz="18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1500" y="6202841"/>
            <a:ext cx="1440000" cy="487119"/>
          </a:xfrm>
          <a:prstGeom prst="rect">
            <a:avLst/>
          </a:prstGeom>
        </p:spPr>
      </p:pic>
    </p:spTree>
    <p:extLst>
      <p:ext uri="{BB962C8B-B14F-4D97-AF65-F5344CB8AC3E}">
        <p14:creationId xmlns:p14="http://schemas.microsoft.com/office/powerpoint/2010/main" val="12892350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8739995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25104699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709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Visit of Pr ITO - Tohoku University- 18 june 2015</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sp>
        <p:nvSpPr>
          <p:cNvPr id="3" name="Espace réservé du contenu 2"/>
          <p:cNvSpPr>
            <a:spLocks noGrp="1"/>
          </p:cNvSpPr>
          <p:nvPr>
            <p:ph idx="1"/>
          </p:nvPr>
        </p:nvSpPr>
        <p:spPr>
          <a:xfrm>
            <a:off x="467544" y="1556792"/>
            <a:ext cx="7632849" cy="4680520"/>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29174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ete et 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sp>
        <p:nvSpPr>
          <p:cNvPr id="2" name="Titre 1"/>
          <p:cNvSpPr>
            <a:spLocks noGrp="1"/>
          </p:cNvSpPr>
          <p:nvPr>
            <p:ph type="title"/>
          </p:nvPr>
        </p:nvSpPr>
        <p:spPr>
          <a:xfrm>
            <a:off x="467544" y="274638"/>
            <a:ext cx="7632848" cy="562074"/>
          </a:xfrm>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dirty="0">
              <a:solidFill>
                <a:srgbClr val="63003C"/>
              </a:solidFill>
            </a:endParaRPr>
          </a:p>
        </p:txBody>
      </p:sp>
      <p:sp>
        <p:nvSpPr>
          <p:cNvPr id="10" name="Espace réservé du contenu 2"/>
          <p:cNvSpPr>
            <a:spLocks noGrp="1"/>
          </p:cNvSpPr>
          <p:nvPr>
            <p:ph idx="1"/>
          </p:nvPr>
        </p:nvSpPr>
        <p:spPr bwMode="gray">
          <a:xfrm>
            <a:off x="467544" y="1556792"/>
            <a:ext cx="7632848" cy="4641124"/>
          </a:xfrm>
        </p:spPr>
        <p:txBody>
          <a:bodyPr/>
          <a:lstStyle>
            <a:lvl1pPr marL="504000" indent="-504000">
              <a:spcBef>
                <a:spcPts val="1400"/>
              </a:spcBef>
              <a:spcAft>
                <a:spcPts val="0"/>
              </a:spcAft>
              <a:buClr>
                <a:srgbClr val="63003C"/>
              </a:buClr>
              <a:buSzPct val="150000"/>
              <a:buFont typeface="+mj-lt"/>
              <a:buAutoNum type="arabicPeriod"/>
              <a:defRPr/>
            </a:lvl1pPr>
            <a:lvl2pPr marL="504000">
              <a:buClr>
                <a:srgbClr val="63003C"/>
              </a:buClr>
              <a:defRPr/>
            </a:lvl2pPr>
            <a:lvl3pPr marL="504000">
              <a:buClr>
                <a:srgbClr val="63003C"/>
              </a:buClr>
              <a:defRPr/>
            </a:lvl3pPr>
            <a:lvl4pPr marL="684000">
              <a:buClr>
                <a:srgbClr val="63003C"/>
              </a:buClr>
              <a:defRPr/>
            </a:lvl4pPr>
            <a:lvl5pPr marL="684000" indent="0">
              <a:buClr>
                <a:srgbClr val="63003C"/>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9" name="Connecteur droit 8"/>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p:cNvCxnSpPr/>
          <p:nvPr userDrawn="1"/>
        </p:nvCxnSpPr>
        <p:spPr>
          <a:xfrm>
            <a:off x="0" y="6309320"/>
            <a:ext cx="6948264" cy="0"/>
          </a:xfrm>
          <a:prstGeom prst="line">
            <a:avLst/>
          </a:prstGeom>
          <a:ln/>
        </p:spPr>
        <p:style>
          <a:lnRef idx="1">
            <a:schemeClr val="dk1"/>
          </a:lnRef>
          <a:fillRef idx="0">
            <a:schemeClr val="dk1"/>
          </a:fillRef>
          <a:effectRef idx="0">
            <a:schemeClr val="dk1"/>
          </a:effectRef>
          <a:fontRef idx="minor">
            <a:schemeClr val="tx1"/>
          </a:fontRef>
        </p:style>
      </p:cxn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28402467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p:spPr>
        <p:txBody>
          <a:bodyPr>
            <a:normAutofit/>
          </a:bodyPr>
          <a:lstStyle>
            <a:lvl1pPr>
              <a:defRPr sz="280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chemeClr val="bg1"/>
                </a:solidFill>
              </a:defRPr>
            </a:lvl1pPr>
          </a:lstStyle>
          <a:p>
            <a:r>
              <a:rPr lang="fr-FR" smtClean="0">
                <a:solidFill>
                  <a:srgbClr val="FFFFFF"/>
                </a:solidFill>
              </a:rPr>
              <a:t>Visit of Pr ITO - Tohoku University- 18 june 2015</a:t>
            </a:r>
            <a:endParaRPr lang="fr-FR" dirty="0">
              <a:solidFill>
                <a:srgbClr val="FFFFFF"/>
              </a:solidFill>
            </a:endParaRPr>
          </a:p>
        </p:txBody>
      </p:sp>
      <p:sp>
        <p:nvSpPr>
          <p:cNvPr id="11" name="Espace réservé pour une image  10"/>
          <p:cNvSpPr>
            <a:spLocks noGrp="1"/>
          </p:cNvSpPr>
          <p:nvPr>
            <p:ph type="pic" sz="quarter" idx="12"/>
          </p:nvPr>
        </p:nvSpPr>
        <p:spPr>
          <a:xfrm>
            <a:off x="467545" y="1556792"/>
            <a:ext cx="7632848" cy="4608512"/>
          </a:xfrm>
        </p:spPr>
        <p:txBody>
          <a:bodyPr/>
          <a:lstStyle/>
          <a:p>
            <a:r>
              <a:rPr lang="fr-FR" smtClean="0"/>
              <a:t>Faire glisser l'image vers l'espace réservé ou cliquer sur l'icône pour l'ajouter</a:t>
            </a:r>
            <a:endParaRPr lang="fr-FR" dirty="0"/>
          </a:p>
        </p:txBody>
      </p:sp>
      <p:sp>
        <p:nvSpPr>
          <p:cNvPr id="3" name="Espace réservé du numéro de diapositive 2"/>
          <p:cNvSpPr>
            <a:spLocks noGrp="1"/>
          </p:cNvSpPr>
          <p:nvPr>
            <p:ph type="sldNum" sz="quarter" idx="13"/>
          </p:nvPr>
        </p:nvSpPr>
        <p:spPr/>
        <p:txBody>
          <a:bodyPr/>
          <a:lstStyle/>
          <a:p>
            <a:fld id="{641C90A5-C474-45C2-8719-E69FDD0C6A55}" type="slidenum">
              <a:rPr lang="fr-FR" smtClean="0">
                <a:solidFill>
                  <a:srgbClr val="63003C"/>
                </a:solidFill>
              </a:rPr>
              <a:pPr/>
              <a:t>‹N°›</a:t>
            </a:fld>
            <a:endParaRPr lang="fr-FR">
              <a:solidFill>
                <a:srgbClr val="63003C"/>
              </a:solidFill>
            </a:endParaRPr>
          </a:p>
        </p:txBody>
      </p:sp>
      <p:pic>
        <p:nvPicPr>
          <p:cNvPr id="14"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5734" y="332776"/>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6" name="Connecteur droit 15"/>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p:cNvCxnSpPr/>
          <p:nvPr userDrawn="1"/>
        </p:nvCxnSpPr>
        <p:spPr>
          <a:xfrm>
            <a:off x="0" y="6309320"/>
            <a:ext cx="6948264" cy="0"/>
          </a:xfrm>
          <a:prstGeom prst="line">
            <a:avLst/>
          </a:prstGeom>
        </p:spPr>
        <p:style>
          <a:lnRef idx="1">
            <a:schemeClr val="dk1"/>
          </a:lnRef>
          <a:fillRef idx="0">
            <a:schemeClr val="dk1"/>
          </a:fillRef>
          <a:effectRef idx="0">
            <a:schemeClr val="dk1"/>
          </a:effectRef>
          <a:fontRef idx="minor">
            <a:schemeClr val="tx1"/>
          </a:fontRef>
        </p:style>
      </p:cxnSp>
      <p:pic>
        <p:nvPicPr>
          <p:cNvPr id="18" name="Imag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4429481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sp>
        <p:nvSpPr>
          <p:cNvPr id="3" name="Espace réservé du contenu 2"/>
          <p:cNvSpPr>
            <a:spLocks noGrp="1"/>
          </p:cNvSpPr>
          <p:nvPr>
            <p:ph idx="1"/>
          </p:nvPr>
        </p:nvSpPr>
        <p:spPr>
          <a:xfrm>
            <a:off x="467544" y="1556792"/>
            <a:ext cx="7632849" cy="4569371"/>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29623837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tete et contenu (prune)">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p:spPr>
        <p:txBody>
          <a:bodyPr>
            <a:normAutofit/>
          </a:bodyPr>
          <a:lstStyle>
            <a:lvl1pPr>
              <a:defRPr sz="280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chemeClr val="bg1"/>
                </a:solidFill>
              </a:defRPr>
            </a:lvl1pPr>
          </a:lstStyle>
          <a:p>
            <a:r>
              <a:rPr lang="fr-FR" smtClean="0">
                <a:solidFill>
                  <a:srgbClr val="FFFFFF"/>
                </a:solidFill>
              </a:rPr>
              <a:t>Visit of Pr ITO - Tohoku University- 18 june 2015</a:t>
            </a:r>
            <a:endParaRPr lang="fr-FR" dirty="0">
              <a:solidFill>
                <a:srgbClr val="FFFFFF"/>
              </a:solidFill>
            </a:endParaRPr>
          </a:p>
        </p:txBody>
      </p:sp>
      <p:sp>
        <p:nvSpPr>
          <p:cNvPr id="6" name="Espace réservé du numéro de diapositive 5"/>
          <p:cNvSpPr>
            <a:spLocks noGrp="1"/>
          </p:cNvSpPr>
          <p:nvPr>
            <p:ph type="sldNum" sz="quarter" idx="12"/>
          </p:nvPr>
        </p:nvSpPr>
        <p:spPr/>
        <p:txBody>
          <a:bodyPr/>
          <a:lstStyle/>
          <a:p>
            <a:fld id="{641C90A5-C474-45C2-8719-E69FDD0C6A55}" type="slidenum">
              <a:rPr lang="fr-FR" smtClean="0">
                <a:solidFill>
                  <a:srgbClr val="63003C"/>
                </a:solidFill>
              </a:rPr>
              <a:pPr/>
              <a:t>‹N°›</a:t>
            </a:fld>
            <a:endParaRPr lang="fr-FR" dirty="0">
              <a:solidFill>
                <a:srgbClr val="63003C"/>
              </a:solidFill>
            </a:endParaRPr>
          </a:p>
        </p:txBody>
      </p:sp>
      <p:sp>
        <p:nvSpPr>
          <p:cNvPr id="10" name="Espace réservé du contenu 2"/>
          <p:cNvSpPr>
            <a:spLocks noGrp="1"/>
          </p:cNvSpPr>
          <p:nvPr>
            <p:ph idx="1"/>
          </p:nvPr>
        </p:nvSpPr>
        <p:spPr bwMode="gray">
          <a:xfrm>
            <a:off x="467544" y="1556792"/>
            <a:ext cx="7632848" cy="4536504"/>
          </a:xfrm>
        </p:spPr>
        <p:txBody>
          <a:bodyPr/>
          <a:lstStyle>
            <a:lvl1pPr marL="504000" indent="-504000">
              <a:spcBef>
                <a:spcPts val="1400"/>
              </a:spcBef>
              <a:spcAft>
                <a:spcPts val="0"/>
              </a:spcAft>
              <a:buClr>
                <a:schemeClr val="tx1"/>
              </a:buClr>
              <a:buSzPct val="150000"/>
              <a:buFont typeface="+mj-lt"/>
              <a:buAutoNum type="arabicPeriod"/>
              <a:defRPr/>
            </a:lvl1pPr>
            <a:lvl2pPr marL="504000">
              <a:buClr>
                <a:schemeClr val="tx1"/>
              </a:buClr>
              <a:defRPr/>
            </a:lvl2pPr>
            <a:lvl3pPr marL="504000">
              <a:buClr>
                <a:schemeClr val="tx1"/>
              </a:buClr>
              <a:defRPr/>
            </a:lvl3pPr>
            <a:lvl4pPr marL="684000">
              <a:buClr>
                <a:schemeClr val="tx1"/>
              </a:buClr>
              <a:defRPr/>
            </a:lvl4pPr>
            <a:lvl5pPr marL="684000" indent="0">
              <a:buClr>
                <a:schemeClr val="tx1"/>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6" name="Connecteur droit 15"/>
          <p:cNvCxnSpPr/>
          <p:nvPr userDrawn="1"/>
        </p:nvCxnSpPr>
        <p:spPr>
          <a:xfrm>
            <a:off x="0" y="6309320"/>
            <a:ext cx="694826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cxnSp>
        <p:nvCxnSpPr>
          <p:cNvPr id="18" name="Connecteur droit 17"/>
          <p:cNvCxnSpPr/>
          <p:nvPr userDrawn="1"/>
        </p:nvCxnSpPr>
        <p:spPr>
          <a:xfrm>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15892520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1" name="Rectangle 20"/>
          <p:cNvSpPr/>
          <p:nvPr userDrawn="1"/>
        </p:nvSpPr>
        <p:spPr>
          <a:xfrm>
            <a:off x="0" y="1268760"/>
            <a:ext cx="9144000" cy="5589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2" name="Sous-titre 2"/>
          <p:cNvSpPr>
            <a:spLocks noGrp="1"/>
          </p:cNvSpPr>
          <p:nvPr>
            <p:ph type="subTitle" idx="1"/>
          </p:nvPr>
        </p:nvSpPr>
        <p:spPr>
          <a:xfrm>
            <a:off x="683568" y="5182344"/>
            <a:ext cx="532859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23"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Titre 1"/>
          <p:cNvSpPr>
            <a:spLocks noGrp="1"/>
          </p:cNvSpPr>
          <p:nvPr>
            <p:ph type="title"/>
          </p:nvPr>
        </p:nvSpPr>
        <p:spPr>
          <a:xfrm>
            <a:off x="683568" y="2348880"/>
            <a:ext cx="5328592" cy="2448272"/>
          </a:xfrm>
        </p:spPr>
        <p:txBody>
          <a:bodyPr>
            <a:normAutofit/>
          </a:bodyPr>
          <a:lstStyle>
            <a:lvl1pPr>
              <a:defRPr sz="4400" b="0">
                <a:solidFill>
                  <a:schemeClr val="accent3"/>
                </a:solidFill>
              </a:defRPr>
            </a:lvl1pPr>
          </a:lstStyle>
          <a:p>
            <a:r>
              <a:rPr lang="fr-FR" smtClean="0"/>
              <a:t>Modifiez le style du titre</a:t>
            </a:r>
            <a:endParaRPr lang="fr-FR" dirty="0"/>
          </a:p>
        </p:txBody>
      </p:sp>
      <p:sp>
        <p:nvSpPr>
          <p:cNvPr id="25" name="Espace réservé du texte 4"/>
          <p:cNvSpPr>
            <a:spLocks noGrp="1"/>
          </p:cNvSpPr>
          <p:nvPr>
            <p:ph type="body" sz="quarter" idx="10"/>
          </p:nvPr>
        </p:nvSpPr>
        <p:spPr>
          <a:xfrm>
            <a:off x="684212" y="1700213"/>
            <a:ext cx="5327947" cy="360635"/>
          </a:xfrm>
          <a:solidFill>
            <a:schemeClr val="bg2">
              <a:lumMod val="75000"/>
            </a:schemeClr>
          </a:solidFill>
        </p:spPr>
        <p:txBody>
          <a:bodyPr wrap="square">
            <a:normAutofit/>
          </a:bodyPr>
          <a:lstStyle>
            <a:lvl1pPr marL="0" indent="0">
              <a:buNone/>
              <a:defRPr sz="2000" cap="all" baseline="0">
                <a:solidFill>
                  <a:schemeClr val="bg1"/>
                </a:solidFill>
                <a:latin typeface="+mj-lt"/>
              </a:defRPr>
            </a:lvl1pPr>
          </a:lstStyle>
          <a:p>
            <a:pPr lvl="0"/>
            <a:r>
              <a:rPr lang="fr-FR" smtClean="0"/>
              <a:t>Modifiez les styles du texte du masque</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pic>
        <p:nvPicPr>
          <p:cNvPr id="27" name="Imag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134649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69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82883" y="365126"/>
            <a:ext cx="3631721" cy="5837715"/>
          </a:xfrm>
        </p:spPr>
        <p:txBody>
          <a:bodyPr>
            <a:normAutofit/>
          </a:bodyPr>
          <a:lstStyle>
            <a:lvl1pPr>
              <a:defRPr sz="4000"/>
            </a:lvl1pPr>
          </a:lstStyle>
          <a:p>
            <a:r>
              <a:rPr lang="fr-FR" dirty="0" smtClean="0"/>
              <a:t>Modifiez le style du titre</a:t>
            </a:r>
            <a:endParaRPr lang="fr-FR" dirty="0"/>
          </a:p>
        </p:txBody>
      </p:sp>
      <p:sp>
        <p:nvSpPr>
          <p:cNvPr id="7" name="Rectangle 6"/>
          <p:cNvSpPr/>
          <p:nvPr userDrawn="1"/>
        </p:nvSpPr>
        <p:spPr>
          <a:xfrm>
            <a:off x="0" y="0"/>
            <a:ext cx="5305246"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1500" y="6202841"/>
            <a:ext cx="1440000" cy="487119"/>
          </a:xfrm>
          <a:prstGeom prst="rect">
            <a:avLst/>
          </a:prstGeom>
        </p:spPr>
      </p:pic>
    </p:spTree>
    <p:extLst>
      <p:ext uri="{BB962C8B-B14F-4D97-AF65-F5344CB8AC3E}">
        <p14:creationId xmlns:p14="http://schemas.microsoft.com/office/powerpoint/2010/main" val="34642948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625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384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97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BD7DC8A-AFB8-47A5-86FD-135847FACEE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96675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5466" y="246416"/>
            <a:ext cx="1745006" cy="590296"/>
          </a:xfrm>
          <a:prstGeom prst="rect">
            <a:avLst/>
          </a:prstGeom>
        </p:spPr>
      </p:pic>
    </p:spTree>
    <p:extLst>
      <p:ext uri="{BB962C8B-B14F-4D97-AF65-F5344CB8AC3E}">
        <p14:creationId xmlns:p14="http://schemas.microsoft.com/office/powerpoint/2010/main" val="227145373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37897846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pic>
        <p:nvPicPr>
          <p:cNvPr id="7" name="Image 6"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8144" y="188640"/>
            <a:ext cx="3122676" cy="825246"/>
          </a:xfrm>
          <a:prstGeom prst="rect">
            <a:avLst/>
          </a:prstGeom>
        </p:spPr>
      </p:pic>
    </p:spTree>
    <p:extLst>
      <p:ext uri="{BB962C8B-B14F-4D97-AF65-F5344CB8AC3E}">
        <p14:creationId xmlns:p14="http://schemas.microsoft.com/office/powerpoint/2010/main" val="196498330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3468" y="0"/>
            <a:ext cx="1080000" cy="1080000"/>
          </a:xfrm>
          <a:prstGeom prst="rect">
            <a:avLst/>
          </a:prstGeom>
        </p:spPr>
      </p:pic>
      <p:pic>
        <p:nvPicPr>
          <p:cNvPr id="7" name="Image 6"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056" y="188640"/>
            <a:ext cx="3122676" cy="825246"/>
          </a:xfrm>
          <a:prstGeom prst="rect">
            <a:avLst/>
          </a:prstGeom>
        </p:spPr>
      </p:pic>
    </p:spTree>
    <p:extLst>
      <p:ext uri="{BB962C8B-B14F-4D97-AF65-F5344CB8AC3E}">
        <p14:creationId xmlns:p14="http://schemas.microsoft.com/office/powerpoint/2010/main" val="20223401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fond prun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5086"/>
            <a:ext cx="9144000" cy="5740298"/>
          </a:xfrm>
          <a:prstGeom prst="rect">
            <a:avLst/>
          </a:prstGeom>
        </p:spPr>
      </p:pic>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3458" y="260648"/>
            <a:ext cx="1745006" cy="590296"/>
          </a:xfrm>
          <a:prstGeom prst="rect">
            <a:avLst/>
          </a:prstGeom>
        </p:spPr>
      </p:pic>
      <p:sp>
        <p:nvSpPr>
          <p:cNvPr id="5" name="Titre 1"/>
          <p:cNvSpPr>
            <a:spLocks noGrp="1"/>
          </p:cNvSpPr>
          <p:nvPr>
            <p:ph type="title"/>
          </p:nvPr>
        </p:nvSpPr>
        <p:spPr>
          <a:xfrm>
            <a:off x="683568" y="2348880"/>
            <a:ext cx="4608512" cy="2448272"/>
          </a:xfrm>
        </p:spPr>
        <p:txBody>
          <a:bodyPr>
            <a:normAutofit/>
          </a:bodyPr>
          <a:lstStyle>
            <a:lvl1pPr>
              <a:defRPr sz="4400">
                <a:solidFill>
                  <a:schemeClr val="bg1"/>
                </a:solidFill>
              </a:defRPr>
            </a:lvl1pPr>
          </a:lstStyle>
          <a:p>
            <a:r>
              <a:rPr lang="fr-FR" smtClean="0"/>
              <a:t>Cliquez et modifiez le titre</a:t>
            </a:r>
            <a:endParaRPr lang="fr-FR" dirty="0"/>
          </a:p>
        </p:txBody>
      </p:sp>
      <p:sp>
        <p:nvSpPr>
          <p:cNvPr id="6"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spTree>
    <p:extLst>
      <p:ext uri="{BB962C8B-B14F-4D97-AF65-F5344CB8AC3E}">
        <p14:creationId xmlns:p14="http://schemas.microsoft.com/office/powerpoint/2010/main" val="6536840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re (fond prun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5086"/>
            <a:ext cx="9144000" cy="5740298"/>
          </a:xfrm>
          <a:prstGeom prst="rect">
            <a:avLst/>
          </a:prstGeom>
        </p:spPr>
      </p:pic>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sp>
        <p:nvSpPr>
          <p:cNvPr id="5" name="Titre 1"/>
          <p:cNvSpPr>
            <a:spLocks noGrp="1"/>
          </p:cNvSpPr>
          <p:nvPr>
            <p:ph type="title"/>
          </p:nvPr>
        </p:nvSpPr>
        <p:spPr>
          <a:xfrm>
            <a:off x="683568" y="2348880"/>
            <a:ext cx="4608512" cy="2448272"/>
          </a:xfrm>
        </p:spPr>
        <p:txBody>
          <a:bodyPr>
            <a:normAutofit/>
          </a:bodyPr>
          <a:lstStyle>
            <a:lvl1pPr>
              <a:defRPr sz="4400">
                <a:solidFill>
                  <a:schemeClr val="bg1"/>
                </a:solidFill>
              </a:defRPr>
            </a:lvl1pPr>
          </a:lstStyle>
          <a:p>
            <a:r>
              <a:rPr lang="fr-FR" smtClean="0"/>
              <a:t>Cliquez et modifiez le titre</a:t>
            </a:r>
            <a:endParaRPr lang="fr-FR" dirty="0"/>
          </a:p>
        </p:txBody>
      </p:sp>
      <p:sp>
        <p:nvSpPr>
          <p:cNvPr id="6"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747434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5466" y="246416"/>
            <a:ext cx="1745006" cy="590296"/>
          </a:xfrm>
          <a:prstGeom prst="rect">
            <a:avLst/>
          </a:prstGeom>
        </p:spPr>
      </p:pic>
    </p:spTree>
    <p:extLst>
      <p:ext uri="{BB962C8B-B14F-4D97-AF65-F5344CB8AC3E}">
        <p14:creationId xmlns:p14="http://schemas.microsoft.com/office/powerpoint/2010/main" val="325256118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5" name="Rectangle 4"/>
          <p:cNvSpPr/>
          <p:nvPr userDrawn="1"/>
        </p:nvSpPr>
        <p:spPr>
          <a:xfrm>
            <a:off x="0" y="1268760"/>
            <a:ext cx="6876256" cy="40324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 name="Titre 1"/>
          <p:cNvSpPr>
            <a:spLocks noGrp="1"/>
          </p:cNvSpPr>
          <p:nvPr>
            <p:ph type="title" hasCustomPrompt="1"/>
          </p:nvPr>
        </p:nvSpPr>
        <p:spPr>
          <a:xfrm>
            <a:off x="467544" y="2204864"/>
            <a:ext cx="4680520" cy="2664296"/>
          </a:xfrm>
        </p:spPr>
        <p:txBody>
          <a:bodyPr>
            <a:noAutofit/>
          </a:bodyPr>
          <a:lstStyle>
            <a:lvl1pPr>
              <a:defRPr sz="3200" b="0">
                <a:solidFill>
                  <a:schemeClr val="bg1"/>
                </a:solidFill>
              </a:defRPr>
            </a:lvl1pPr>
          </a:lstStyle>
          <a:p>
            <a:r>
              <a:rPr lang="fr-FR" dirty="0" smtClean="0"/>
              <a:t>Titre</a:t>
            </a:r>
            <a:endParaRPr lang="fr-FR"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48264" y="3328799"/>
            <a:ext cx="1800000" cy="21164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Espace réservé du texte 4"/>
          <p:cNvSpPr>
            <a:spLocks noGrp="1"/>
          </p:cNvSpPr>
          <p:nvPr>
            <p:ph type="body" sz="quarter" idx="10" hasCustomPrompt="1"/>
          </p:nvPr>
        </p:nvSpPr>
        <p:spPr>
          <a:xfrm>
            <a:off x="467544" y="1628205"/>
            <a:ext cx="4680520" cy="360635"/>
          </a:xfrm>
          <a:solidFill>
            <a:srgbClr val="630045"/>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20272" y="5877272"/>
            <a:ext cx="1745006" cy="590296"/>
          </a:xfrm>
          <a:prstGeom prst="rect">
            <a:avLst/>
          </a:prstGeom>
        </p:spPr>
      </p:pic>
    </p:spTree>
    <p:extLst>
      <p:ext uri="{BB962C8B-B14F-4D97-AF65-F5344CB8AC3E}">
        <p14:creationId xmlns:p14="http://schemas.microsoft.com/office/powerpoint/2010/main" val="157528983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5" name="Rectangle 4"/>
          <p:cNvSpPr/>
          <p:nvPr userDrawn="1"/>
        </p:nvSpPr>
        <p:spPr>
          <a:xfrm>
            <a:off x="0" y="1268760"/>
            <a:ext cx="6876256" cy="40324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 name="Titre 1"/>
          <p:cNvSpPr>
            <a:spLocks noGrp="1"/>
          </p:cNvSpPr>
          <p:nvPr>
            <p:ph type="title" hasCustomPrompt="1"/>
          </p:nvPr>
        </p:nvSpPr>
        <p:spPr>
          <a:xfrm>
            <a:off x="467544" y="2204864"/>
            <a:ext cx="4680520" cy="2664296"/>
          </a:xfrm>
        </p:spPr>
        <p:txBody>
          <a:bodyPr>
            <a:noAutofit/>
          </a:bodyPr>
          <a:lstStyle>
            <a:lvl1pPr>
              <a:defRPr sz="3200" b="0">
                <a:solidFill>
                  <a:schemeClr val="bg1"/>
                </a:solidFill>
              </a:defRPr>
            </a:lvl1pPr>
          </a:lstStyle>
          <a:p>
            <a:r>
              <a:rPr lang="fr-FR" dirty="0" smtClean="0"/>
              <a:t>Titre</a:t>
            </a:r>
            <a:endParaRPr lang="fr-FR"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48264" y="3328799"/>
            <a:ext cx="1800000" cy="21164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Espace réservé du texte 4"/>
          <p:cNvSpPr>
            <a:spLocks noGrp="1"/>
          </p:cNvSpPr>
          <p:nvPr>
            <p:ph type="body" sz="quarter" idx="10" hasCustomPrompt="1"/>
          </p:nvPr>
        </p:nvSpPr>
        <p:spPr>
          <a:xfrm>
            <a:off x="467544" y="1628205"/>
            <a:ext cx="4680520" cy="360635"/>
          </a:xfrm>
          <a:solidFill>
            <a:srgbClr val="630045"/>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3" name="Image 2"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796" y="5772106"/>
            <a:ext cx="3122676" cy="825246"/>
          </a:xfrm>
          <a:prstGeom prst="rect">
            <a:avLst/>
          </a:prstGeom>
        </p:spPr>
      </p:pic>
    </p:spTree>
    <p:extLst>
      <p:ext uri="{BB962C8B-B14F-4D97-AF65-F5344CB8AC3E}">
        <p14:creationId xmlns:p14="http://schemas.microsoft.com/office/powerpoint/2010/main" val="29068567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re (fond prune)">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1" y="1268760"/>
            <a:ext cx="6696744" cy="4203992"/>
          </a:xfrm>
          <a:prstGeom prst="rect">
            <a:avLst/>
          </a:prstGeom>
          <a:ln>
            <a:solidFill>
              <a:srgbClr val="63003C"/>
            </a:solidFill>
          </a:ln>
        </p:spPr>
      </p:pic>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0272" y="5877272"/>
            <a:ext cx="1745006" cy="590296"/>
          </a:xfrm>
          <a:prstGeom prst="rect">
            <a:avLst/>
          </a:prstGeom>
        </p:spPr>
      </p:pic>
      <p:sp>
        <p:nvSpPr>
          <p:cNvPr id="5" name="Titre 1"/>
          <p:cNvSpPr>
            <a:spLocks noGrp="1"/>
          </p:cNvSpPr>
          <p:nvPr>
            <p:ph type="title" hasCustomPrompt="1"/>
          </p:nvPr>
        </p:nvSpPr>
        <p:spPr>
          <a:xfrm>
            <a:off x="395536" y="2205459"/>
            <a:ext cx="4752528" cy="2448272"/>
          </a:xfrm>
        </p:spPr>
        <p:txBody>
          <a:bodyPr>
            <a:normAutofit/>
          </a:bodyPr>
          <a:lstStyle>
            <a:lvl1pPr>
              <a:defRPr sz="3200">
                <a:solidFill>
                  <a:schemeClr val="bg1"/>
                </a:solidFill>
              </a:defRPr>
            </a:lvl1pPr>
          </a:lstStyle>
          <a:p>
            <a:r>
              <a:rPr lang="fr-FR" dirty="0" smtClean="0"/>
              <a:t>Titre</a:t>
            </a:r>
            <a:endParaRPr lang="fr-FR" dirty="0"/>
          </a:p>
        </p:txBody>
      </p:sp>
      <p:sp>
        <p:nvSpPr>
          <p:cNvPr id="6" name="Espace réservé du texte 4"/>
          <p:cNvSpPr>
            <a:spLocks noGrp="1"/>
          </p:cNvSpPr>
          <p:nvPr>
            <p:ph type="body" sz="quarter" idx="10" hasCustomPrompt="1"/>
          </p:nvPr>
        </p:nvSpPr>
        <p:spPr>
          <a:xfrm>
            <a:off x="396180" y="1556792"/>
            <a:ext cx="4751883"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spTree>
    <p:extLst>
      <p:ext uri="{BB962C8B-B14F-4D97-AF65-F5344CB8AC3E}">
        <p14:creationId xmlns:p14="http://schemas.microsoft.com/office/powerpoint/2010/main" val="25304002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re (fond prune)">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1" y="1268760"/>
            <a:ext cx="6696744" cy="4203992"/>
          </a:xfrm>
          <a:prstGeom prst="rect">
            <a:avLst/>
          </a:prstGeom>
          <a:ln>
            <a:solidFill>
              <a:srgbClr val="63003C"/>
            </a:solidFill>
          </a:ln>
        </p:spPr>
      </p:pic>
      <p:sp>
        <p:nvSpPr>
          <p:cNvPr id="5" name="Titre 1"/>
          <p:cNvSpPr>
            <a:spLocks noGrp="1"/>
          </p:cNvSpPr>
          <p:nvPr>
            <p:ph type="title" hasCustomPrompt="1"/>
          </p:nvPr>
        </p:nvSpPr>
        <p:spPr>
          <a:xfrm>
            <a:off x="395536" y="2205459"/>
            <a:ext cx="4752528" cy="2448272"/>
          </a:xfrm>
        </p:spPr>
        <p:txBody>
          <a:bodyPr>
            <a:normAutofit/>
          </a:bodyPr>
          <a:lstStyle>
            <a:lvl1pPr>
              <a:defRPr sz="3200">
                <a:solidFill>
                  <a:schemeClr val="bg1"/>
                </a:solidFill>
              </a:defRPr>
            </a:lvl1pPr>
          </a:lstStyle>
          <a:p>
            <a:r>
              <a:rPr lang="fr-FR" dirty="0" smtClean="0"/>
              <a:t>Titre</a:t>
            </a:r>
            <a:endParaRPr lang="fr-FR" dirty="0"/>
          </a:p>
        </p:txBody>
      </p:sp>
      <p:sp>
        <p:nvSpPr>
          <p:cNvPr id="6" name="Espace réservé du texte 4"/>
          <p:cNvSpPr>
            <a:spLocks noGrp="1"/>
          </p:cNvSpPr>
          <p:nvPr>
            <p:ph type="body" sz="quarter" idx="10" hasCustomPrompt="1"/>
          </p:nvPr>
        </p:nvSpPr>
        <p:spPr>
          <a:xfrm>
            <a:off x="396180" y="1556792"/>
            <a:ext cx="4751883"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7" name="Image 6"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796" y="5772106"/>
            <a:ext cx="3122676" cy="825246"/>
          </a:xfrm>
          <a:prstGeom prst="rect">
            <a:avLst/>
          </a:prstGeom>
        </p:spPr>
      </p:pic>
    </p:spTree>
    <p:extLst>
      <p:ext uri="{BB962C8B-B14F-4D97-AF65-F5344CB8AC3E}">
        <p14:creationId xmlns:p14="http://schemas.microsoft.com/office/powerpoint/2010/main" val="16345833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Imag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pic>
        <p:nvPicPr>
          <p:cNvPr id="12" name="Imag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056276" y="6259084"/>
            <a:ext cx="1319272" cy="446280"/>
          </a:xfrm>
          <a:prstGeom prst="rect">
            <a:avLst/>
          </a:prstGeom>
        </p:spPr>
      </p:pic>
      <p:cxnSp>
        <p:nvCxnSpPr>
          <p:cNvPr id="16" name="Connecteur droit 15"/>
          <p:cNvCxnSpPr/>
          <p:nvPr userDrawn="1"/>
        </p:nvCxnSpPr>
        <p:spPr>
          <a:xfrm>
            <a:off x="0" y="6309320"/>
            <a:ext cx="6948264"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Conseil des Membres du 7 septembre 2016</a:t>
            </a:r>
            <a:endParaRPr lang="fr-FR" dirty="0">
              <a:solidFill>
                <a:srgbClr val="63003C"/>
              </a:solidFill>
            </a:endParaRPr>
          </a:p>
        </p:txBody>
      </p:sp>
    </p:spTree>
    <p:extLst>
      <p:ext uri="{BB962C8B-B14F-4D97-AF65-F5344CB8AC3E}">
        <p14:creationId xmlns:p14="http://schemas.microsoft.com/office/powerpoint/2010/main" val="230762118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Imag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cxnSp>
        <p:nvCxnSpPr>
          <p:cNvPr id="16" name="Connecteur droit 15"/>
          <p:cNvCxnSpPr/>
          <p:nvPr userDrawn="1"/>
        </p:nvCxnSpPr>
        <p:spPr>
          <a:xfrm>
            <a:off x="0" y="6309320"/>
            <a:ext cx="6948264" cy="0"/>
          </a:xfrm>
          <a:prstGeom prst="line">
            <a:avLst/>
          </a:prstGeom>
          <a:ln w="19050" cmpd="sng">
            <a:solidFill>
              <a:srgbClr val="63003C"/>
            </a:solidFill>
          </a:ln>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Conseil des Membres du 7 septembre 2016</a:t>
            </a:r>
            <a:endParaRPr lang="fr-FR" dirty="0">
              <a:solidFill>
                <a:srgbClr val="63003C"/>
              </a:solidFill>
            </a:endParaRPr>
          </a:p>
        </p:txBody>
      </p:sp>
      <p:pic>
        <p:nvPicPr>
          <p:cNvPr id="13" name="Image 12"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38093494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Image (fond gris)">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629" y="1412776"/>
            <a:ext cx="9144629"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488832"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2" name="Imag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92280" y="6273360"/>
            <a:ext cx="1170637" cy="396000"/>
          </a:xfrm>
          <a:prstGeom prst="rect">
            <a:avLst/>
          </a:prstGeom>
        </p:spPr>
      </p:pic>
      <p:pic>
        <p:nvPicPr>
          <p:cNvPr id="14"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75734" y="18864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Conseil des Membres du 7 septembre 2016</a:t>
            </a:r>
            <a:endParaRPr lang="fr-FR" dirty="0">
              <a:solidFill>
                <a:srgbClr val="63003C"/>
              </a:solidFill>
            </a:endParaRPr>
          </a:p>
        </p:txBody>
      </p:sp>
      <p:cxnSp>
        <p:nvCxnSpPr>
          <p:cNvPr id="11" name="Connecteur droit 10"/>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6064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fond gris)">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629" y="1412776"/>
            <a:ext cx="9144629"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488832"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64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Conseil des Membres du 7 septembre 2016</a:t>
            </a:r>
            <a:endParaRPr lang="fr-FR" dirty="0">
              <a:solidFill>
                <a:srgbClr val="63003C"/>
              </a:solidFill>
            </a:endParaRPr>
          </a:p>
        </p:txBody>
      </p:sp>
      <p:cxnSp>
        <p:nvCxnSpPr>
          <p:cNvPr id="11" name="Connecteur droit 10"/>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36844186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Conseil des Membres du 7 septembre 2016</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61713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Conseil des Membres du 7 septembre 2016</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pic>
        <p:nvPicPr>
          <p:cNvPr id="10" name="Image 9"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2850298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424432599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Conseil des Membres du 7 septembre 2016</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25999630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Conseil des Membres du 7 septembre 2016</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352476569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776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Conseil des Membres du 7 septembre 2016</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sp>
        <p:nvSpPr>
          <p:cNvPr id="3" name="Espace réservé du contenu 2"/>
          <p:cNvSpPr>
            <a:spLocks noGrp="1"/>
          </p:cNvSpPr>
          <p:nvPr>
            <p:ph idx="1"/>
          </p:nvPr>
        </p:nvSpPr>
        <p:spPr>
          <a:xfrm>
            <a:off x="467544" y="1556792"/>
            <a:ext cx="7632849" cy="4680520"/>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259058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tete et 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sp>
        <p:nvSpPr>
          <p:cNvPr id="2" name="Titre 1"/>
          <p:cNvSpPr>
            <a:spLocks noGrp="1"/>
          </p:cNvSpPr>
          <p:nvPr>
            <p:ph type="title"/>
          </p:nvPr>
        </p:nvSpPr>
        <p:spPr>
          <a:xfrm>
            <a:off x="467544" y="274638"/>
            <a:ext cx="7632848" cy="562074"/>
          </a:xfrm>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lang="fr-FR" dirty="0"/>
            </a:lvl1pPr>
          </a:lstStyle>
          <a:p>
            <a:r>
              <a:rPr smtClean="0">
                <a:solidFill>
                  <a:srgbClr val="63003C"/>
                </a:solidFill>
              </a:rPr>
              <a:t>Conseil des Membres du 7 septembre 2016</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dirty="0">
              <a:solidFill>
                <a:srgbClr val="63003C"/>
              </a:solidFill>
            </a:endParaRPr>
          </a:p>
        </p:txBody>
      </p:sp>
      <p:sp>
        <p:nvSpPr>
          <p:cNvPr id="10" name="Espace réservé du contenu 2"/>
          <p:cNvSpPr>
            <a:spLocks noGrp="1"/>
          </p:cNvSpPr>
          <p:nvPr>
            <p:ph idx="1"/>
          </p:nvPr>
        </p:nvSpPr>
        <p:spPr bwMode="gray">
          <a:xfrm>
            <a:off x="467544" y="1556792"/>
            <a:ext cx="7632848" cy="4641124"/>
          </a:xfrm>
        </p:spPr>
        <p:txBody>
          <a:bodyPr/>
          <a:lstStyle>
            <a:lvl1pPr marL="504000" indent="-504000">
              <a:spcBef>
                <a:spcPts val="1400"/>
              </a:spcBef>
              <a:spcAft>
                <a:spcPts val="0"/>
              </a:spcAft>
              <a:buClr>
                <a:srgbClr val="63003C"/>
              </a:buClr>
              <a:buSzPct val="150000"/>
              <a:buFont typeface="+mj-lt"/>
              <a:buAutoNum type="arabicPeriod"/>
              <a:defRPr/>
            </a:lvl1pPr>
            <a:lvl2pPr marL="504000">
              <a:buClr>
                <a:srgbClr val="63003C"/>
              </a:buClr>
              <a:defRPr/>
            </a:lvl2pPr>
            <a:lvl3pPr marL="504000">
              <a:buClr>
                <a:srgbClr val="63003C"/>
              </a:buClr>
              <a:defRPr/>
            </a:lvl3pPr>
            <a:lvl4pPr marL="684000">
              <a:buClr>
                <a:srgbClr val="63003C"/>
              </a:buClr>
              <a:defRPr/>
            </a:lvl4pPr>
            <a:lvl5pPr marL="684000" indent="0">
              <a:buClr>
                <a:srgbClr val="63003C"/>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9" name="Connecteur droit 8"/>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p:cNvCxnSpPr/>
          <p:nvPr userDrawn="1"/>
        </p:nvCxnSpPr>
        <p:spPr>
          <a:xfrm>
            <a:off x="0" y="6309320"/>
            <a:ext cx="6948264" cy="0"/>
          </a:xfrm>
          <a:prstGeom prst="line">
            <a:avLst/>
          </a:prstGeom>
          <a:ln/>
        </p:spPr>
        <p:style>
          <a:lnRef idx="1">
            <a:schemeClr val="dk1"/>
          </a:lnRef>
          <a:fillRef idx="0">
            <a:schemeClr val="dk1"/>
          </a:fillRef>
          <a:effectRef idx="0">
            <a:schemeClr val="dk1"/>
          </a:effectRef>
          <a:fontRef idx="minor">
            <a:schemeClr val="tx1"/>
          </a:fontRef>
        </p:style>
      </p:cxn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32384357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p:spPr>
        <p:txBody>
          <a:bodyPr>
            <a:normAutofit/>
          </a:bodyPr>
          <a:lstStyle>
            <a:lvl1pPr>
              <a:defRPr sz="280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chemeClr val="bg1"/>
                </a:solidFill>
              </a:defRPr>
            </a:lvl1pPr>
          </a:lstStyle>
          <a:p>
            <a:r>
              <a:rPr lang="fr-FR" smtClean="0">
                <a:solidFill>
                  <a:srgbClr val="FFFFFF"/>
                </a:solidFill>
              </a:rPr>
              <a:t>Conseil des Membres du 7 septembre 2016</a:t>
            </a:r>
            <a:endParaRPr lang="fr-FR" dirty="0">
              <a:solidFill>
                <a:srgbClr val="FFFFFF"/>
              </a:solidFill>
            </a:endParaRPr>
          </a:p>
        </p:txBody>
      </p:sp>
      <p:sp>
        <p:nvSpPr>
          <p:cNvPr id="11" name="Espace réservé pour une image  10"/>
          <p:cNvSpPr>
            <a:spLocks noGrp="1"/>
          </p:cNvSpPr>
          <p:nvPr>
            <p:ph type="pic" sz="quarter" idx="12"/>
          </p:nvPr>
        </p:nvSpPr>
        <p:spPr>
          <a:xfrm>
            <a:off x="467545" y="1556792"/>
            <a:ext cx="7632848" cy="4608512"/>
          </a:xfrm>
        </p:spPr>
        <p:txBody>
          <a:bodyPr/>
          <a:lstStyle/>
          <a:p>
            <a:r>
              <a:rPr lang="fr-FR" smtClean="0"/>
              <a:t>Faire glisser l'image vers l'espace réservé ou cliquer sur l'icône pour l'ajouter</a:t>
            </a:r>
            <a:endParaRPr lang="fr-FR" dirty="0"/>
          </a:p>
        </p:txBody>
      </p:sp>
      <p:sp>
        <p:nvSpPr>
          <p:cNvPr id="3" name="Espace réservé du numéro de diapositive 2"/>
          <p:cNvSpPr>
            <a:spLocks noGrp="1"/>
          </p:cNvSpPr>
          <p:nvPr>
            <p:ph type="sldNum" sz="quarter" idx="13"/>
          </p:nvPr>
        </p:nvSpPr>
        <p:spPr/>
        <p:txBody>
          <a:bodyPr/>
          <a:lstStyle/>
          <a:p>
            <a:fld id="{641C90A5-C474-45C2-8719-E69FDD0C6A55}" type="slidenum">
              <a:rPr lang="fr-FR" smtClean="0">
                <a:solidFill>
                  <a:srgbClr val="63003C"/>
                </a:solidFill>
              </a:rPr>
              <a:pPr/>
              <a:t>‹N°›</a:t>
            </a:fld>
            <a:endParaRPr lang="fr-FR">
              <a:solidFill>
                <a:srgbClr val="63003C"/>
              </a:solidFill>
            </a:endParaRPr>
          </a:p>
        </p:txBody>
      </p:sp>
      <p:pic>
        <p:nvPicPr>
          <p:cNvPr id="14"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5734" y="332776"/>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6" name="Connecteur droit 15"/>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p:cNvCxnSpPr/>
          <p:nvPr userDrawn="1"/>
        </p:nvCxnSpPr>
        <p:spPr>
          <a:xfrm>
            <a:off x="0" y="6309320"/>
            <a:ext cx="6948264" cy="0"/>
          </a:xfrm>
          <a:prstGeom prst="line">
            <a:avLst/>
          </a:prstGeom>
        </p:spPr>
        <p:style>
          <a:lnRef idx="1">
            <a:schemeClr val="dk1"/>
          </a:lnRef>
          <a:fillRef idx="0">
            <a:schemeClr val="dk1"/>
          </a:fillRef>
          <a:effectRef idx="0">
            <a:schemeClr val="dk1"/>
          </a:effectRef>
          <a:fontRef idx="minor">
            <a:schemeClr val="tx1"/>
          </a:fontRef>
        </p:style>
      </p:cxnSp>
      <p:pic>
        <p:nvPicPr>
          <p:cNvPr id="18" name="Imag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244136271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Conseil des Membres du 7 septembre 2016</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sp>
        <p:nvSpPr>
          <p:cNvPr id="3" name="Espace réservé du contenu 2"/>
          <p:cNvSpPr>
            <a:spLocks noGrp="1"/>
          </p:cNvSpPr>
          <p:nvPr>
            <p:ph idx="1"/>
          </p:nvPr>
        </p:nvSpPr>
        <p:spPr>
          <a:xfrm>
            <a:off x="467544" y="1556792"/>
            <a:ext cx="7632849" cy="4569371"/>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275683563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tete et contenu (prune)">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p:spPr>
        <p:txBody>
          <a:bodyPr>
            <a:normAutofit/>
          </a:bodyPr>
          <a:lstStyle>
            <a:lvl1pPr>
              <a:defRPr sz="280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chemeClr val="bg1"/>
                </a:solidFill>
              </a:defRPr>
            </a:lvl1pPr>
          </a:lstStyle>
          <a:p>
            <a:r>
              <a:rPr lang="fr-FR" smtClean="0">
                <a:solidFill>
                  <a:srgbClr val="FFFFFF"/>
                </a:solidFill>
              </a:rPr>
              <a:t>Conseil des Membres du 7 septembre 2016</a:t>
            </a:r>
            <a:endParaRPr lang="fr-FR" dirty="0">
              <a:solidFill>
                <a:srgbClr val="FFFFFF"/>
              </a:solidFill>
            </a:endParaRPr>
          </a:p>
        </p:txBody>
      </p:sp>
      <p:sp>
        <p:nvSpPr>
          <p:cNvPr id="6" name="Espace réservé du numéro de diapositive 5"/>
          <p:cNvSpPr>
            <a:spLocks noGrp="1"/>
          </p:cNvSpPr>
          <p:nvPr>
            <p:ph type="sldNum" sz="quarter" idx="12"/>
          </p:nvPr>
        </p:nvSpPr>
        <p:spPr/>
        <p:txBody>
          <a:bodyPr/>
          <a:lstStyle/>
          <a:p>
            <a:fld id="{641C90A5-C474-45C2-8719-E69FDD0C6A55}" type="slidenum">
              <a:rPr lang="fr-FR" smtClean="0">
                <a:solidFill>
                  <a:srgbClr val="63003C"/>
                </a:solidFill>
              </a:rPr>
              <a:pPr/>
              <a:t>‹N°›</a:t>
            </a:fld>
            <a:endParaRPr lang="fr-FR" dirty="0">
              <a:solidFill>
                <a:srgbClr val="63003C"/>
              </a:solidFill>
            </a:endParaRPr>
          </a:p>
        </p:txBody>
      </p:sp>
      <p:sp>
        <p:nvSpPr>
          <p:cNvPr id="10" name="Espace réservé du contenu 2"/>
          <p:cNvSpPr>
            <a:spLocks noGrp="1"/>
          </p:cNvSpPr>
          <p:nvPr>
            <p:ph idx="1"/>
          </p:nvPr>
        </p:nvSpPr>
        <p:spPr bwMode="gray">
          <a:xfrm>
            <a:off x="467544" y="1556792"/>
            <a:ext cx="7632848" cy="4536504"/>
          </a:xfrm>
        </p:spPr>
        <p:txBody>
          <a:bodyPr/>
          <a:lstStyle>
            <a:lvl1pPr marL="504000" indent="-504000">
              <a:spcBef>
                <a:spcPts val="1400"/>
              </a:spcBef>
              <a:spcAft>
                <a:spcPts val="0"/>
              </a:spcAft>
              <a:buClr>
                <a:schemeClr val="tx1"/>
              </a:buClr>
              <a:buSzPct val="150000"/>
              <a:buFont typeface="+mj-lt"/>
              <a:buAutoNum type="arabicPeriod"/>
              <a:defRPr/>
            </a:lvl1pPr>
            <a:lvl2pPr marL="504000">
              <a:buClr>
                <a:schemeClr val="tx1"/>
              </a:buClr>
              <a:defRPr/>
            </a:lvl2pPr>
            <a:lvl3pPr marL="504000">
              <a:buClr>
                <a:schemeClr val="tx1"/>
              </a:buClr>
              <a:defRPr/>
            </a:lvl3pPr>
            <a:lvl4pPr marL="684000">
              <a:buClr>
                <a:schemeClr val="tx1"/>
              </a:buClr>
              <a:defRPr/>
            </a:lvl4pPr>
            <a:lvl5pPr marL="684000" indent="0">
              <a:buClr>
                <a:schemeClr val="tx1"/>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6" name="Connecteur droit 15"/>
          <p:cNvCxnSpPr/>
          <p:nvPr userDrawn="1"/>
        </p:nvCxnSpPr>
        <p:spPr>
          <a:xfrm>
            <a:off x="0" y="6309320"/>
            <a:ext cx="694826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cxnSp>
        <p:nvCxnSpPr>
          <p:cNvPr id="18" name="Connecteur droit 17"/>
          <p:cNvCxnSpPr/>
          <p:nvPr userDrawn="1"/>
        </p:nvCxnSpPr>
        <p:spPr>
          <a:xfrm>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204459485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1" name="Rectangle 20"/>
          <p:cNvSpPr/>
          <p:nvPr userDrawn="1"/>
        </p:nvSpPr>
        <p:spPr>
          <a:xfrm>
            <a:off x="0" y="1268760"/>
            <a:ext cx="9144000" cy="5589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2"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23"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Modifiez le style du titre</a:t>
            </a:r>
            <a:endParaRPr lang="fr-FR" dirty="0"/>
          </a:p>
        </p:txBody>
      </p:sp>
      <p:sp>
        <p:nvSpPr>
          <p:cNvPr id="25"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rmAutofit/>
          </a:bodyPr>
          <a:lstStyle>
            <a:lvl1pPr marL="0" indent="0">
              <a:buNone/>
              <a:defRPr sz="2000" cap="all" baseline="0">
                <a:solidFill>
                  <a:schemeClr val="bg1"/>
                </a:solidFill>
                <a:latin typeface="+mj-lt"/>
              </a:defRPr>
            </a:lvl1pPr>
          </a:lstStyle>
          <a:p>
            <a:pPr lvl="0"/>
            <a:r>
              <a:rPr lang="fr-FR" smtClean="0"/>
              <a:t>Modifiez les styles du texte du masque</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9274" y="324648"/>
            <a:ext cx="2855214" cy="569214"/>
          </a:xfrm>
          <a:prstGeom prst="rect">
            <a:avLst/>
          </a:prstGeom>
        </p:spPr>
      </p:pic>
    </p:spTree>
    <p:extLst>
      <p:ext uri="{BB962C8B-B14F-4D97-AF65-F5344CB8AC3E}">
        <p14:creationId xmlns:p14="http://schemas.microsoft.com/office/powerpoint/2010/main" val="615333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B921535-423E-574F-B8FC-3DC82EA10C69}" type="datetimeFigureOut">
              <a:rPr lang="fr-FR" smtClean="0">
                <a:solidFill>
                  <a:srgbClr val="63003C"/>
                </a:solidFill>
              </a:rPr>
              <a:pPr/>
              <a:t>25/01/2019</a:t>
            </a:fld>
            <a:endParaRPr lang="fr-FR">
              <a:solidFill>
                <a:srgbClr val="63003C"/>
              </a:solidFill>
            </a:endParaRPr>
          </a:p>
        </p:txBody>
      </p:sp>
      <p:sp>
        <p:nvSpPr>
          <p:cNvPr id="5" name="Espace réservé du pied de page 4"/>
          <p:cNvSpPr>
            <a:spLocks noGrp="1"/>
          </p:cNvSpPr>
          <p:nvPr>
            <p:ph type="ftr" sz="quarter" idx="11"/>
          </p:nvPr>
        </p:nvSpPr>
        <p:spPr/>
        <p:txBody>
          <a:bodyPr/>
          <a:lstStyle/>
          <a:p>
            <a:endParaRPr lang="fr-FR">
              <a:solidFill>
                <a:srgbClr val="63003C"/>
              </a:solidFill>
            </a:endParaRPr>
          </a:p>
        </p:txBody>
      </p:sp>
      <p:sp>
        <p:nvSpPr>
          <p:cNvPr id="6" name="Espace réservé du numéro de diapositive 5"/>
          <p:cNvSpPr>
            <a:spLocks noGrp="1"/>
          </p:cNvSpPr>
          <p:nvPr>
            <p:ph type="sldNum" sz="quarter" idx="12"/>
          </p:nvPr>
        </p:nvSpPr>
        <p:spPr/>
        <p:txBody>
          <a:bodyPr/>
          <a:lstStyle/>
          <a:p>
            <a:fld id="{B8C2B0CF-4B29-E843-9557-D0CC5DFA97AF}" type="slidenum">
              <a:rPr lang="fr-FR" smtClean="0">
                <a:solidFill>
                  <a:srgbClr val="63003C"/>
                </a:solidFill>
              </a:rPr>
              <a:pPr/>
              <a:t>‹N°›</a:t>
            </a:fld>
            <a:endParaRPr lang="fr-FR">
              <a:solidFill>
                <a:srgbClr val="63003C"/>
              </a:solidFill>
            </a:endParaRPr>
          </a:p>
        </p:txBody>
      </p:sp>
    </p:spTree>
    <p:extLst>
      <p:ext uri="{BB962C8B-B14F-4D97-AF65-F5344CB8AC3E}">
        <p14:creationId xmlns:p14="http://schemas.microsoft.com/office/powerpoint/2010/main" val="279075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pic>
        <p:nvPicPr>
          <p:cNvPr id="7" name="Image 6"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8144" y="188640"/>
            <a:ext cx="3122676" cy="825246"/>
          </a:xfrm>
          <a:prstGeom prst="rect">
            <a:avLst/>
          </a:prstGeom>
        </p:spPr>
      </p:pic>
    </p:spTree>
    <p:extLst>
      <p:ext uri="{BB962C8B-B14F-4D97-AF65-F5344CB8AC3E}">
        <p14:creationId xmlns:p14="http://schemas.microsoft.com/office/powerpoint/2010/main" val="984720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rgbClr val="80143C"/>
                </a:solidFill>
              </a:defRPr>
            </a:lvl1pPr>
          </a:lstStyle>
          <a:p>
            <a:pPr>
              <a:defRPr/>
            </a:pPr>
            <a:r>
              <a:rPr lang="fr-FR" dirty="0" smtClean="0"/>
              <a:t>IDEX Paris Saclay PSAMS GT – 18 décembre 2014</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6" name="Connecteur droit 15"/>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pic>
        <p:nvPicPr>
          <p:cNvPr id="11" name="Imag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56276" y="6259084"/>
            <a:ext cx="1319272" cy="446280"/>
          </a:xfrm>
          <a:prstGeom prst="rect">
            <a:avLst/>
          </a:prstGeom>
        </p:spPr>
      </p:pic>
      <p:pic>
        <p:nvPicPr>
          <p:cNvPr id="12" name="Image 11" descr="logo horizontal FCS-UPSaclay.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020272" y="6237312"/>
            <a:ext cx="1979082" cy="523022"/>
          </a:xfrm>
          <a:prstGeom prst="rect">
            <a:avLst/>
          </a:prstGeom>
        </p:spPr>
      </p:pic>
    </p:spTree>
    <p:extLst>
      <p:ext uri="{BB962C8B-B14F-4D97-AF65-F5344CB8AC3E}">
        <p14:creationId xmlns:p14="http://schemas.microsoft.com/office/powerpoint/2010/main" val="11240856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5466" y="246416"/>
            <a:ext cx="1745006" cy="590296"/>
          </a:xfrm>
          <a:prstGeom prst="rect">
            <a:avLst/>
          </a:prstGeom>
        </p:spPr>
      </p:pic>
    </p:spTree>
    <p:extLst>
      <p:ext uri="{BB962C8B-B14F-4D97-AF65-F5344CB8AC3E}">
        <p14:creationId xmlns:p14="http://schemas.microsoft.com/office/powerpoint/2010/main" val="42488610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150887013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pic>
        <p:nvPicPr>
          <p:cNvPr id="7" name="Image 6"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8144" y="188640"/>
            <a:ext cx="3122676" cy="825246"/>
          </a:xfrm>
          <a:prstGeom prst="rect">
            <a:avLst/>
          </a:prstGeom>
        </p:spPr>
      </p:pic>
    </p:spTree>
    <p:extLst>
      <p:ext uri="{BB962C8B-B14F-4D97-AF65-F5344CB8AC3E}">
        <p14:creationId xmlns:p14="http://schemas.microsoft.com/office/powerpoint/2010/main" val="188862706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3468" y="0"/>
            <a:ext cx="1080000" cy="1080000"/>
          </a:xfrm>
          <a:prstGeom prst="rect">
            <a:avLst/>
          </a:prstGeom>
        </p:spPr>
      </p:pic>
      <p:pic>
        <p:nvPicPr>
          <p:cNvPr id="7" name="Image 6"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056" y="188640"/>
            <a:ext cx="3122676" cy="825246"/>
          </a:xfrm>
          <a:prstGeom prst="rect">
            <a:avLst/>
          </a:prstGeom>
        </p:spPr>
      </p:pic>
    </p:spTree>
    <p:extLst>
      <p:ext uri="{BB962C8B-B14F-4D97-AF65-F5344CB8AC3E}">
        <p14:creationId xmlns:p14="http://schemas.microsoft.com/office/powerpoint/2010/main" val="199752190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fond prun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5086"/>
            <a:ext cx="9144000" cy="5740298"/>
          </a:xfrm>
          <a:prstGeom prst="rect">
            <a:avLst/>
          </a:prstGeom>
        </p:spPr>
      </p:pic>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3458" y="260648"/>
            <a:ext cx="1745006" cy="590296"/>
          </a:xfrm>
          <a:prstGeom prst="rect">
            <a:avLst/>
          </a:prstGeom>
        </p:spPr>
      </p:pic>
      <p:sp>
        <p:nvSpPr>
          <p:cNvPr id="5" name="Titre 1"/>
          <p:cNvSpPr>
            <a:spLocks noGrp="1"/>
          </p:cNvSpPr>
          <p:nvPr>
            <p:ph type="title"/>
          </p:nvPr>
        </p:nvSpPr>
        <p:spPr>
          <a:xfrm>
            <a:off x="683568" y="2348880"/>
            <a:ext cx="4608512" cy="2448272"/>
          </a:xfrm>
        </p:spPr>
        <p:txBody>
          <a:bodyPr>
            <a:normAutofit/>
          </a:bodyPr>
          <a:lstStyle>
            <a:lvl1pPr>
              <a:defRPr sz="4400">
                <a:solidFill>
                  <a:schemeClr val="bg1"/>
                </a:solidFill>
              </a:defRPr>
            </a:lvl1pPr>
          </a:lstStyle>
          <a:p>
            <a:r>
              <a:rPr lang="fr-FR" smtClean="0"/>
              <a:t>Cliquez et modifiez le titre</a:t>
            </a:r>
            <a:endParaRPr lang="fr-FR" dirty="0"/>
          </a:p>
        </p:txBody>
      </p:sp>
      <p:sp>
        <p:nvSpPr>
          <p:cNvPr id="6"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spTree>
    <p:extLst>
      <p:ext uri="{BB962C8B-B14F-4D97-AF65-F5344CB8AC3E}">
        <p14:creationId xmlns:p14="http://schemas.microsoft.com/office/powerpoint/2010/main" val="69686007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re (fond prun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5086"/>
            <a:ext cx="9144000" cy="5740298"/>
          </a:xfrm>
          <a:prstGeom prst="rect">
            <a:avLst/>
          </a:prstGeom>
        </p:spPr>
      </p:pic>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sp>
        <p:nvSpPr>
          <p:cNvPr id="5" name="Titre 1"/>
          <p:cNvSpPr>
            <a:spLocks noGrp="1"/>
          </p:cNvSpPr>
          <p:nvPr>
            <p:ph type="title"/>
          </p:nvPr>
        </p:nvSpPr>
        <p:spPr>
          <a:xfrm>
            <a:off x="683568" y="2348880"/>
            <a:ext cx="4608512" cy="2448272"/>
          </a:xfrm>
        </p:spPr>
        <p:txBody>
          <a:bodyPr>
            <a:normAutofit/>
          </a:bodyPr>
          <a:lstStyle>
            <a:lvl1pPr>
              <a:defRPr sz="4400">
                <a:solidFill>
                  <a:schemeClr val="bg1"/>
                </a:solidFill>
              </a:defRPr>
            </a:lvl1pPr>
          </a:lstStyle>
          <a:p>
            <a:r>
              <a:rPr lang="fr-FR" smtClean="0"/>
              <a:t>Cliquez et modifiez le titre</a:t>
            </a:r>
            <a:endParaRPr lang="fr-FR" dirty="0"/>
          </a:p>
        </p:txBody>
      </p:sp>
      <p:sp>
        <p:nvSpPr>
          <p:cNvPr id="6"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175946372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5" name="Rectangle 4"/>
          <p:cNvSpPr/>
          <p:nvPr userDrawn="1"/>
        </p:nvSpPr>
        <p:spPr>
          <a:xfrm>
            <a:off x="0" y="1268760"/>
            <a:ext cx="6876256" cy="40324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 name="Titre 1"/>
          <p:cNvSpPr>
            <a:spLocks noGrp="1"/>
          </p:cNvSpPr>
          <p:nvPr>
            <p:ph type="title" hasCustomPrompt="1"/>
          </p:nvPr>
        </p:nvSpPr>
        <p:spPr>
          <a:xfrm>
            <a:off x="467544" y="2204864"/>
            <a:ext cx="4680520" cy="2664296"/>
          </a:xfrm>
        </p:spPr>
        <p:txBody>
          <a:bodyPr>
            <a:noAutofit/>
          </a:bodyPr>
          <a:lstStyle>
            <a:lvl1pPr>
              <a:defRPr sz="3200" b="0">
                <a:solidFill>
                  <a:schemeClr val="bg1"/>
                </a:solidFill>
              </a:defRPr>
            </a:lvl1pPr>
          </a:lstStyle>
          <a:p>
            <a:r>
              <a:rPr lang="fr-FR" dirty="0" smtClean="0"/>
              <a:t>Titre</a:t>
            </a:r>
            <a:endParaRPr lang="fr-FR"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48264" y="3328799"/>
            <a:ext cx="1800000" cy="2116425"/>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Espace réservé du texte 4"/>
          <p:cNvSpPr>
            <a:spLocks noGrp="1"/>
          </p:cNvSpPr>
          <p:nvPr>
            <p:ph type="body" sz="quarter" idx="10" hasCustomPrompt="1"/>
          </p:nvPr>
        </p:nvSpPr>
        <p:spPr>
          <a:xfrm>
            <a:off x="467544" y="1628205"/>
            <a:ext cx="4680520" cy="360635"/>
          </a:xfrm>
          <a:solidFill>
            <a:srgbClr val="630045"/>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10" name="Imag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20272" y="5877272"/>
            <a:ext cx="1745006" cy="590296"/>
          </a:xfrm>
          <a:prstGeom prst="rect">
            <a:avLst/>
          </a:prstGeom>
        </p:spPr>
      </p:pic>
    </p:spTree>
    <p:extLst>
      <p:ext uri="{BB962C8B-B14F-4D97-AF65-F5344CB8AC3E}">
        <p14:creationId xmlns:p14="http://schemas.microsoft.com/office/powerpoint/2010/main" val="36589555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5" name="Rectangle 4"/>
          <p:cNvSpPr/>
          <p:nvPr userDrawn="1"/>
        </p:nvSpPr>
        <p:spPr>
          <a:xfrm>
            <a:off x="0" y="1268760"/>
            <a:ext cx="6876256" cy="40324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 name="Titre 1"/>
          <p:cNvSpPr>
            <a:spLocks noGrp="1"/>
          </p:cNvSpPr>
          <p:nvPr>
            <p:ph type="title" hasCustomPrompt="1"/>
          </p:nvPr>
        </p:nvSpPr>
        <p:spPr>
          <a:xfrm>
            <a:off x="467544" y="2204864"/>
            <a:ext cx="4680520" cy="2664296"/>
          </a:xfrm>
        </p:spPr>
        <p:txBody>
          <a:bodyPr>
            <a:noAutofit/>
          </a:bodyPr>
          <a:lstStyle>
            <a:lvl1pPr>
              <a:defRPr sz="3200" b="0">
                <a:solidFill>
                  <a:schemeClr val="bg1"/>
                </a:solidFill>
              </a:defRPr>
            </a:lvl1pPr>
          </a:lstStyle>
          <a:p>
            <a:r>
              <a:rPr lang="fr-FR" dirty="0" smtClean="0"/>
              <a:t>Titre</a:t>
            </a:r>
            <a:endParaRPr lang="fr-FR"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48264" y="3328799"/>
            <a:ext cx="1800000" cy="2116425"/>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 name="Espace réservé du texte 4"/>
          <p:cNvSpPr>
            <a:spLocks noGrp="1"/>
          </p:cNvSpPr>
          <p:nvPr>
            <p:ph type="body" sz="quarter" idx="10" hasCustomPrompt="1"/>
          </p:nvPr>
        </p:nvSpPr>
        <p:spPr>
          <a:xfrm>
            <a:off x="467544" y="1628205"/>
            <a:ext cx="4680520" cy="360635"/>
          </a:xfrm>
          <a:solidFill>
            <a:srgbClr val="630045"/>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3" name="Image 2"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796" y="5772106"/>
            <a:ext cx="3122676" cy="825246"/>
          </a:xfrm>
          <a:prstGeom prst="rect">
            <a:avLst/>
          </a:prstGeom>
        </p:spPr>
      </p:pic>
    </p:spTree>
    <p:extLst>
      <p:ext uri="{BB962C8B-B14F-4D97-AF65-F5344CB8AC3E}">
        <p14:creationId xmlns:p14="http://schemas.microsoft.com/office/powerpoint/2010/main" val="18052753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re (fond prune)">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1" y="1268760"/>
            <a:ext cx="6696744" cy="4203992"/>
          </a:xfrm>
          <a:prstGeom prst="rect">
            <a:avLst/>
          </a:prstGeom>
          <a:ln>
            <a:solidFill>
              <a:srgbClr val="63003C"/>
            </a:solidFill>
          </a:ln>
        </p:spPr>
      </p:pic>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0272" y="5877272"/>
            <a:ext cx="1745006" cy="590296"/>
          </a:xfrm>
          <a:prstGeom prst="rect">
            <a:avLst/>
          </a:prstGeom>
        </p:spPr>
      </p:pic>
      <p:sp>
        <p:nvSpPr>
          <p:cNvPr id="5" name="Titre 1"/>
          <p:cNvSpPr>
            <a:spLocks noGrp="1"/>
          </p:cNvSpPr>
          <p:nvPr>
            <p:ph type="title" hasCustomPrompt="1"/>
          </p:nvPr>
        </p:nvSpPr>
        <p:spPr>
          <a:xfrm>
            <a:off x="395536" y="2205459"/>
            <a:ext cx="4752528" cy="2448272"/>
          </a:xfrm>
        </p:spPr>
        <p:txBody>
          <a:bodyPr>
            <a:normAutofit/>
          </a:bodyPr>
          <a:lstStyle>
            <a:lvl1pPr>
              <a:defRPr sz="3200">
                <a:solidFill>
                  <a:schemeClr val="bg1"/>
                </a:solidFill>
              </a:defRPr>
            </a:lvl1pPr>
          </a:lstStyle>
          <a:p>
            <a:r>
              <a:rPr lang="fr-FR" dirty="0" smtClean="0"/>
              <a:t>Titre</a:t>
            </a:r>
            <a:endParaRPr lang="fr-FR" dirty="0"/>
          </a:p>
        </p:txBody>
      </p:sp>
      <p:sp>
        <p:nvSpPr>
          <p:cNvPr id="6" name="Espace réservé du texte 4"/>
          <p:cNvSpPr>
            <a:spLocks noGrp="1"/>
          </p:cNvSpPr>
          <p:nvPr>
            <p:ph type="body" sz="quarter" idx="10" hasCustomPrompt="1"/>
          </p:nvPr>
        </p:nvSpPr>
        <p:spPr>
          <a:xfrm>
            <a:off x="396180" y="1556792"/>
            <a:ext cx="4751883"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spTree>
    <p:extLst>
      <p:ext uri="{BB962C8B-B14F-4D97-AF65-F5344CB8AC3E}">
        <p14:creationId xmlns:p14="http://schemas.microsoft.com/office/powerpoint/2010/main" val="3454540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fond gris)">
    <p:spTree>
      <p:nvGrpSpPr>
        <p:cNvPr id="1" name=""/>
        <p:cNvGrpSpPr/>
        <p:nvPr/>
      </p:nvGrpSpPr>
      <p:grpSpPr>
        <a:xfrm>
          <a:off x="0" y="0"/>
          <a:ext cx="0" cy="0"/>
          <a:chOff x="0" y="0"/>
          <a:chExt cx="0" cy="0"/>
        </a:xfrm>
      </p:grpSpPr>
      <p:sp>
        <p:nvSpPr>
          <p:cNvPr id="15" name="Rectangle 14"/>
          <p:cNvSpPr/>
          <p:nvPr userDrawn="1"/>
        </p:nvSpPr>
        <p:spPr>
          <a:xfrm>
            <a:off x="0" y="1268760"/>
            <a:ext cx="9144000" cy="5589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18"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re 1"/>
          <p:cNvSpPr>
            <a:spLocks noGrp="1"/>
          </p:cNvSpPr>
          <p:nvPr>
            <p:ph type="title"/>
          </p:nvPr>
        </p:nvSpPr>
        <p:spPr>
          <a:xfrm>
            <a:off x="683568" y="2348880"/>
            <a:ext cx="4608512" cy="2448272"/>
          </a:xfrm>
        </p:spPr>
        <p:txBody>
          <a:bodyPr>
            <a:normAutofit/>
          </a:bodyPr>
          <a:lstStyle>
            <a:lvl1pPr>
              <a:defRPr sz="4400" b="0">
                <a:solidFill>
                  <a:schemeClr val="accent3"/>
                </a:solidFill>
              </a:defRPr>
            </a:lvl1pPr>
          </a:lstStyle>
          <a:p>
            <a:r>
              <a:rPr lang="fr-FR" smtClean="0"/>
              <a:t>Cliquez et modifiez le titre</a:t>
            </a:r>
            <a:endParaRPr lang="fr-FR" dirty="0"/>
          </a:p>
        </p:txBody>
      </p:sp>
      <p:sp>
        <p:nvSpPr>
          <p:cNvPr id="5" name="Espace réservé du texte 4"/>
          <p:cNvSpPr>
            <a:spLocks noGrp="1"/>
          </p:cNvSpPr>
          <p:nvPr>
            <p:ph type="body" sz="quarter" idx="10"/>
          </p:nvPr>
        </p:nvSpPr>
        <p:spPr>
          <a:xfrm>
            <a:off x="684213" y="1700213"/>
            <a:ext cx="4608512" cy="360635"/>
          </a:xfrm>
          <a:solidFill>
            <a:srgbClr val="630045"/>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3468" y="0"/>
            <a:ext cx="1080000" cy="1080000"/>
          </a:xfrm>
          <a:prstGeom prst="rect">
            <a:avLst/>
          </a:prstGeom>
        </p:spPr>
      </p:pic>
      <p:pic>
        <p:nvPicPr>
          <p:cNvPr id="7" name="Image 6"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76056" y="188640"/>
            <a:ext cx="3122676" cy="825246"/>
          </a:xfrm>
          <a:prstGeom prst="rect">
            <a:avLst/>
          </a:prstGeom>
        </p:spPr>
      </p:pic>
    </p:spTree>
    <p:extLst>
      <p:ext uri="{BB962C8B-B14F-4D97-AF65-F5344CB8AC3E}">
        <p14:creationId xmlns:p14="http://schemas.microsoft.com/office/powerpoint/2010/main" val="62878400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re (fond prune)">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11" y="1268760"/>
            <a:ext cx="6696744" cy="4203992"/>
          </a:xfrm>
          <a:prstGeom prst="rect">
            <a:avLst/>
          </a:prstGeom>
          <a:ln>
            <a:solidFill>
              <a:srgbClr val="63003C"/>
            </a:solidFill>
          </a:ln>
        </p:spPr>
      </p:pic>
      <p:sp>
        <p:nvSpPr>
          <p:cNvPr id="5" name="Titre 1"/>
          <p:cNvSpPr>
            <a:spLocks noGrp="1"/>
          </p:cNvSpPr>
          <p:nvPr>
            <p:ph type="title" hasCustomPrompt="1"/>
          </p:nvPr>
        </p:nvSpPr>
        <p:spPr>
          <a:xfrm>
            <a:off x="395536" y="2205459"/>
            <a:ext cx="4752528" cy="2448272"/>
          </a:xfrm>
        </p:spPr>
        <p:txBody>
          <a:bodyPr>
            <a:normAutofit/>
          </a:bodyPr>
          <a:lstStyle>
            <a:lvl1pPr>
              <a:defRPr sz="3200">
                <a:solidFill>
                  <a:schemeClr val="bg1"/>
                </a:solidFill>
              </a:defRPr>
            </a:lvl1pPr>
          </a:lstStyle>
          <a:p>
            <a:r>
              <a:rPr lang="fr-FR" dirty="0" smtClean="0"/>
              <a:t>Titre</a:t>
            </a:r>
            <a:endParaRPr lang="fr-FR" dirty="0"/>
          </a:p>
        </p:txBody>
      </p:sp>
      <p:sp>
        <p:nvSpPr>
          <p:cNvPr id="6" name="Espace réservé du texte 4"/>
          <p:cNvSpPr>
            <a:spLocks noGrp="1"/>
          </p:cNvSpPr>
          <p:nvPr>
            <p:ph type="body" sz="quarter" idx="10" hasCustomPrompt="1"/>
          </p:nvPr>
        </p:nvSpPr>
        <p:spPr>
          <a:xfrm>
            <a:off x="396180" y="1556792"/>
            <a:ext cx="4751883"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dirty="0" smtClean="0"/>
              <a:t>Cliquez pour modifier le texte</a:t>
            </a:r>
          </a:p>
        </p:txBody>
      </p:sp>
      <p:pic>
        <p:nvPicPr>
          <p:cNvPr id="7" name="Image 6"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7796" y="5772106"/>
            <a:ext cx="3122676" cy="825246"/>
          </a:xfrm>
          <a:prstGeom prst="rect">
            <a:avLst/>
          </a:prstGeom>
        </p:spPr>
      </p:pic>
    </p:spTree>
    <p:extLst>
      <p:ext uri="{BB962C8B-B14F-4D97-AF65-F5344CB8AC3E}">
        <p14:creationId xmlns:p14="http://schemas.microsoft.com/office/powerpoint/2010/main" val="38676312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5" name="Imag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pic>
        <p:nvPicPr>
          <p:cNvPr id="12" name="Imag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056276" y="6259084"/>
            <a:ext cx="1319272" cy="446280"/>
          </a:xfrm>
          <a:prstGeom prst="rect">
            <a:avLst/>
          </a:prstGeom>
        </p:spPr>
      </p:pic>
      <p:cxnSp>
        <p:nvCxnSpPr>
          <p:cNvPr id="16" name="Connecteur droit 15"/>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spTree>
    <p:extLst>
      <p:ext uri="{BB962C8B-B14F-4D97-AF65-F5344CB8AC3E}">
        <p14:creationId xmlns:p14="http://schemas.microsoft.com/office/powerpoint/2010/main" val="308365103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5" name="Imag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cxnSp>
        <p:nvCxnSpPr>
          <p:cNvPr id="16" name="Connecteur droit 15"/>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pic>
        <p:nvPicPr>
          <p:cNvPr id="13" name="Image 12" descr="logo horizontal FCS-UPSacla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24680115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Image (fond gris)">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629" y="1412776"/>
            <a:ext cx="9144629"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488832"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2" name="Imag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92280" y="6273360"/>
            <a:ext cx="1170637" cy="396000"/>
          </a:xfrm>
          <a:prstGeom prst="rect">
            <a:avLst/>
          </a:prstGeom>
        </p:spPr>
      </p:pic>
      <p:pic>
        <p:nvPicPr>
          <p:cNvPr id="14"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75734" y="188640"/>
            <a:ext cx="918806" cy="108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cxnSp>
        <p:nvCxnSpPr>
          <p:cNvPr id="11" name="Connecteur droit 10"/>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716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Image (fond gris)">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Rectangle 3"/>
          <p:cNvSpPr/>
          <p:nvPr/>
        </p:nvSpPr>
        <p:spPr>
          <a:xfrm>
            <a:off x="-629" y="1412776"/>
            <a:ext cx="9144629"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467544" y="274638"/>
            <a:ext cx="7488832" cy="562074"/>
          </a:xfrm>
        </p:spPr>
        <p:txBody>
          <a:bodyPr>
            <a:normAutofit/>
          </a:bodyPr>
          <a:lstStyle>
            <a:lvl1pPr>
              <a:defRPr sz="2800">
                <a:solidFill>
                  <a:schemeClr val="bg1"/>
                </a:solidFill>
              </a:defRPr>
            </a:lvl1pPr>
          </a:lstStyle>
          <a:p>
            <a:r>
              <a:rPr lang="fr-FR" smtClean="0"/>
              <a:t>Cliquez et modifiez le titre</a:t>
            </a:r>
            <a:endParaRPr lang="fr-FR" dirty="0"/>
          </a:p>
        </p:txBody>
      </p:sp>
      <p:sp>
        <p:nvSpPr>
          <p:cNvPr id="3" name="Espace réservé du numéro de diapositive 2"/>
          <p:cNvSpPr>
            <a:spLocks noGrp="1"/>
          </p:cNvSpPr>
          <p:nvPr>
            <p:ph type="sldNum" sz="quarter" idx="13"/>
          </p:nvPr>
        </p:nvSpPr>
        <p:spPr/>
        <p:txBody>
          <a:bodyPr/>
          <a:lstStyle>
            <a:lvl1pPr>
              <a:defRPr>
                <a:solidFill>
                  <a:srgbClr val="80143C"/>
                </a:solidFill>
              </a:defRPr>
            </a:lvl1pPr>
          </a:lstStyle>
          <a:p>
            <a:pPr>
              <a:defRPr/>
            </a:pPr>
            <a:fld id="{B9922D4F-81DF-E24F-A8C5-909B31502124}" type="slidenum">
              <a:rPr lang="fr-FR" smtClean="0"/>
              <a:pPr>
                <a:defRPr/>
              </a:pPr>
              <a:t>‹N°›</a:t>
            </a:fld>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640"/>
            <a:ext cx="918806" cy="108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cxnSp>
        <p:nvCxnSpPr>
          <p:cNvPr id="11" name="Connecteur droit 10"/>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233017924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Visit of Pr ITO - Tohoku University- 18 june 2015</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340151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Visit of Pr ITO - Tohoku University- 18 june 2015</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pic>
        <p:nvPicPr>
          <p:cNvPr id="10" name="Image 9"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189459915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47866283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descr="logo horizontal FCS-UPSaclay.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6220444"/>
            <a:ext cx="2195735" cy="580278"/>
          </a:xfrm>
          <a:prstGeom prst="rect">
            <a:avLst/>
          </a:prstGeom>
        </p:spPr>
      </p:pic>
    </p:spTree>
    <p:extLst>
      <p:ext uri="{BB962C8B-B14F-4D97-AF65-F5344CB8AC3E}">
        <p14:creationId xmlns:p14="http://schemas.microsoft.com/office/powerpoint/2010/main" val="189989118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4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fond prun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5086"/>
            <a:ext cx="9144000" cy="5740298"/>
          </a:xfrm>
          <a:prstGeom prst="rect">
            <a:avLst/>
          </a:prstGeom>
        </p:spPr>
      </p:pic>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3458" y="260648"/>
            <a:ext cx="1745006" cy="590296"/>
          </a:xfrm>
          <a:prstGeom prst="rect">
            <a:avLst/>
          </a:prstGeom>
        </p:spPr>
      </p:pic>
      <p:sp>
        <p:nvSpPr>
          <p:cNvPr id="5" name="Titre 1"/>
          <p:cNvSpPr>
            <a:spLocks noGrp="1"/>
          </p:cNvSpPr>
          <p:nvPr>
            <p:ph type="title"/>
          </p:nvPr>
        </p:nvSpPr>
        <p:spPr>
          <a:xfrm>
            <a:off x="683568" y="2348880"/>
            <a:ext cx="4608512" cy="2448272"/>
          </a:xfrm>
        </p:spPr>
        <p:txBody>
          <a:bodyPr>
            <a:normAutofit/>
          </a:bodyPr>
          <a:lstStyle>
            <a:lvl1pPr>
              <a:defRPr sz="4400">
                <a:solidFill>
                  <a:schemeClr val="bg1"/>
                </a:solidFill>
              </a:defRPr>
            </a:lvl1pPr>
          </a:lstStyle>
          <a:p>
            <a:r>
              <a:rPr lang="fr-FR" smtClean="0"/>
              <a:t>Cliquez et modifiez le titre</a:t>
            </a:r>
            <a:endParaRPr lang="fr-FR" dirty="0"/>
          </a:p>
        </p:txBody>
      </p:sp>
      <p:sp>
        <p:nvSpPr>
          <p:cNvPr id="6"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spTree>
    <p:extLst>
      <p:ext uri="{BB962C8B-B14F-4D97-AF65-F5344CB8AC3E}">
        <p14:creationId xmlns:p14="http://schemas.microsoft.com/office/powerpoint/2010/main" val="15308745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solidFill>
                  <a:srgbClr val="63003C"/>
                </a:solidFill>
              </a:defRPr>
            </a:lvl1pPr>
          </a:lstStyle>
          <a:p>
            <a:r>
              <a:rPr smtClean="0"/>
              <a:t>Visit of Pr ITO - Tohoku University- 18 june 2015</a:t>
            </a:r>
            <a:endParaRPr/>
          </a:p>
        </p:txBody>
      </p:sp>
      <p:sp>
        <p:nvSpPr>
          <p:cNvPr id="6" name="Espace réservé du numéro de diapositive 5"/>
          <p:cNvSpPr>
            <a:spLocks noGrp="1"/>
          </p:cNvSpPr>
          <p:nvPr>
            <p:ph type="sldNum" sz="quarter" idx="12"/>
          </p:nvPr>
        </p:nvSpPr>
        <p:spPr/>
        <p:txBody>
          <a:bodyPr/>
          <a:lstStyle>
            <a:lvl1pPr>
              <a:defRPr lang="fr-FR" smtClean="0">
                <a:solidFill>
                  <a:srgbClr val="63003C"/>
                </a:solidFill>
              </a:defRPr>
            </a:lvl1pPr>
          </a:lstStyle>
          <a:p>
            <a:fld id="{641C90A5-C474-45C2-8719-E69FDD0C6A55}" type="slidenum">
              <a:rPr/>
              <a:pPr/>
              <a:t>‹N°›</a:t>
            </a:fld>
            <a:endParaRPr/>
          </a:p>
        </p:txBody>
      </p:sp>
      <p:sp>
        <p:nvSpPr>
          <p:cNvPr id="3" name="Espace réservé du contenu 2"/>
          <p:cNvSpPr>
            <a:spLocks noGrp="1"/>
          </p:cNvSpPr>
          <p:nvPr>
            <p:ph idx="1"/>
          </p:nvPr>
        </p:nvSpPr>
        <p:spPr>
          <a:xfrm>
            <a:off x="467544" y="1556792"/>
            <a:ext cx="7632849" cy="4680520"/>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5" name="Connecteur droit 14"/>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990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tete et 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sp>
        <p:nvSpPr>
          <p:cNvPr id="2" name="Titre 1"/>
          <p:cNvSpPr>
            <a:spLocks noGrp="1"/>
          </p:cNvSpPr>
          <p:nvPr>
            <p:ph type="title"/>
          </p:nvPr>
        </p:nvSpPr>
        <p:spPr>
          <a:xfrm>
            <a:off x="467544" y="274638"/>
            <a:ext cx="7632848" cy="562074"/>
          </a:xfrm>
        </p:spPr>
        <p:txBody>
          <a:bodyPr>
            <a:normAutofit/>
          </a:bodyPr>
          <a:lstStyle>
            <a:lvl1pPr>
              <a:defRPr sz="2800">
                <a:solidFill>
                  <a:srgbClr val="63003C"/>
                </a:solidFill>
              </a:defRPr>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dirty="0">
              <a:solidFill>
                <a:srgbClr val="63003C"/>
              </a:solidFill>
            </a:endParaRPr>
          </a:p>
        </p:txBody>
      </p:sp>
      <p:sp>
        <p:nvSpPr>
          <p:cNvPr id="10" name="Espace réservé du contenu 2"/>
          <p:cNvSpPr>
            <a:spLocks noGrp="1"/>
          </p:cNvSpPr>
          <p:nvPr>
            <p:ph idx="1"/>
          </p:nvPr>
        </p:nvSpPr>
        <p:spPr bwMode="gray">
          <a:xfrm>
            <a:off x="467544" y="1556792"/>
            <a:ext cx="7632848" cy="4641124"/>
          </a:xfrm>
        </p:spPr>
        <p:txBody>
          <a:bodyPr/>
          <a:lstStyle>
            <a:lvl1pPr marL="504000" indent="-504000">
              <a:spcBef>
                <a:spcPts val="1400"/>
              </a:spcBef>
              <a:spcAft>
                <a:spcPts val="0"/>
              </a:spcAft>
              <a:buClr>
                <a:srgbClr val="63003C"/>
              </a:buClr>
              <a:buSzPct val="150000"/>
              <a:buFont typeface="+mj-lt"/>
              <a:buAutoNum type="arabicPeriod"/>
              <a:defRPr/>
            </a:lvl1pPr>
            <a:lvl2pPr marL="504000">
              <a:buClr>
                <a:srgbClr val="63003C"/>
              </a:buClr>
              <a:defRPr/>
            </a:lvl2pPr>
            <a:lvl3pPr marL="504000">
              <a:buClr>
                <a:srgbClr val="63003C"/>
              </a:buClr>
              <a:defRPr/>
            </a:lvl3pPr>
            <a:lvl4pPr marL="684000">
              <a:buClr>
                <a:srgbClr val="63003C"/>
              </a:buClr>
              <a:defRPr/>
            </a:lvl4pPr>
            <a:lvl5pPr marL="684000" indent="0">
              <a:buClr>
                <a:srgbClr val="63003C"/>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9" name="Connecteur droit 8"/>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p:cNvCxnSpPr/>
          <p:nvPr userDrawn="1"/>
        </p:nvCxnSpPr>
        <p:spPr>
          <a:xfrm>
            <a:off x="0" y="6309320"/>
            <a:ext cx="6948264" cy="0"/>
          </a:xfrm>
          <a:prstGeom prst="line">
            <a:avLst/>
          </a:prstGeom>
          <a:ln/>
        </p:spPr>
        <p:style>
          <a:lnRef idx="1">
            <a:schemeClr val="dk1"/>
          </a:lnRef>
          <a:fillRef idx="0">
            <a:schemeClr val="dk1"/>
          </a:fillRef>
          <a:effectRef idx="0">
            <a:schemeClr val="dk1"/>
          </a:effectRef>
          <a:fontRef idx="minor">
            <a:schemeClr val="tx1"/>
          </a:fontRef>
        </p:style>
      </p:cxn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35605638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p:spPr>
        <p:txBody>
          <a:bodyPr>
            <a:normAutofit/>
          </a:bodyPr>
          <a:lstStyle>
            <a:lvl1pPr>
              <a:defRPr sz="280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chemeClr val="bg1"/>
                </a:solidFill>
              </a:defRPr>
            </a:lvl1pPr>
          </a:lstStyle>
          <a:p>
            <a:r>
              <a:rPr lang="fr-FR" smtClean="0">
                <a:solidFill>
                  <a:srgbClr val="FFFFFF"/>
                </a:solidFill>
              </a:rPr>
              <a:t>Visit of Pr ITO - Tohoku University- 18 june 2015</a:t>
            </a:r>
            <a:endParaRPr lang="fr-FR" dirty="0">
              <a:solidFill>
                <a:srgbClr val="FFFFFF"/>
              </a:solidFill>
            </a:endParaRPr>
          </a:p>
        </p:txBody>
      </p:sp>
      <p:sp>
        <p:nvSpPr>
          <p:cNvPr id="11" name="Espace réservé pour une image  10"/>
          <p:cNvSpPr>
            <a:spLocks noGrp="1"/>
          </p:cNvSpPr>
          <p:nvPr>
            <p:ph type="pic" sz="quarter" idx="12"/>
          </p:nvPr>
        </p:nvSpPr>
        <p:spPr>
          <a:xfrm>
            <a:off x="467545" y="1556792"/>
            <a:ext cx="7632848" cy="4608512"/>
          </a:xfrm>
        </p:spPr>
        <p:txBody>
          <a:bodyPr/>
          <a:lstStyle/>
          <a:p>
            <a:r>
              <a:rPr lang="fr-FR" smtClean="0"/>
              <a:t>Faire glisser l'image vers l'espace réservé ou cliquer sur l'icône pour l'ajouter</a:t>
            </a:r>
            <a:endParaRPr lang="fr-FR" dirty="0"/>
          </a:p>
        </p:txBody>
      </p:sp>
      <p:sp>
        <p:nvSpPr>
          <p:cNvPr id="3" name="Espace réservé du numéro de diapositive 2"/>
          <p:cNvSpPr>
            <a:spLocks noGrp="1"/>
          </p:cNvSpPr>
          <p:nvPr>
            <p:ph type="sldNum" sz="quarter" idx="13"/>
          </p:nvPr>
        </p:nvSpPr>
        <p:spPr/>
        <p:txBody>
          <a:bodyPr/>
          <a:lstStyle/>
          <a:p>
            <a:fld id="{641C90A5-C474-45C2-8719-E69FDD0C6A55}" type="slidenum">
              <a:rPr lang="fr-FR" smtClean="0">
                <a:solidFill>
                  <a:srgbClr val="63003C"/>
                </a:solidFill>
              </a:rPr>
              <a:pPr/>
              <a:t>‹N°›</a:t>
            </a:fld>
            <a:endParaRPr lang="fr-FR">
              <a:solidFill>
                <a:srgbClr val="63003C"/>
              </a:solidFill>
            </a:endParaRPr>
          </a:p>
        </p:txBody>
      </p:sp>
      <p:pic>
        <p:nvPicPr>
          <p:cNvPr id="14"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5734" y="332776"/>
            <a:ext cx="918806" cy="108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24720" y="6323917"/>
            <a:ext cx="1169365" cy="396000"/>
          </a:xfrm>
          <a:prstGeom prst="rect">
            <a:avLst/>
          </a:prstGeom>
        </p:spPr>
      </p:pic>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3083" y="164713"/>
            <a:ext cx="1080000" cy="1218000"/>
          </a:xfrm>
          <a:prstGeom prst="rect">
            <a:avLst/>
          </a:prstGeom>
        </p:spPr>
      </p:pic>
      <p:cxnSp>
        <p:nvCxnSpPr>
          <p:cNvPr id="16" name="Connecteur droit 15"/>
          <p:cNvCxnSpPr/>
          <p:nvPr userDrawn="1"/>
        </p:nvCxnSpPr>
        <p:spPr>
          <a:xfrm>
            <a:off x="0" y="1412776"/>
            <a:ext cx="9144000" cy="0"/>
          </a:xfrm>
          <a:prstGeom prst="line">
            <a:avLst/>
          </a:prstGeom>
          <a:ln w="571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7" name="Connecteur droit 16"/>
          <p:cNvCxnSpPr/>
          <p:nvPr userDrawn="1"/>
        </p:nvCxnSpPr>
        <p:spPr>
          <a:xfrm>
            <a:off x="0" y="6309320"/>
            <a:ext cx="6948264" cy="0"/>
          </a:xfrm>
          <a:prstGeom prst="line">
            <a:avLst/>
          </a:prstGeom>
        </p:spPr>
        <p:style>
          <a:lnRef idx="1">
            <a:schemeClr val="dk1"/>
          </a:lnRef>
          <a:fillRef idx="0">
            <a:schemeClr val="dk1"/>
          </a:fillRef>
          <a:effectRef idx="0">
            <a:schemeClr val="dk1"/>
          </a:effectRef>
          <a:fontRef idx="minor">
            <a:schemeClr val="tx1"/>
          </a:fontRef>
        </p:style>
      </p:cxnSp>
      <p:pic>
        <p:nvPicPr>
          <p:cNvPr id="18" name="Imag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378012462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run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sp>
        <p:nvSpPr>
          <p:cNvPr id="2" name="Titre 1"/>
          <p:cNvSpPr>
            <a:spLocks noGrp="1"/>
          </p:cNvSpPr>
          <p:nvPr>
            <p:ph type="title"/>
          </p:nvPr>
        </p:nvSpPr>
        <p:spPr>
          <a:xfrm>
            <a:off x="467544" y="274638"/>
            <a:ext cx="7632848" cy="562074"/>
          </a:xfrm>
          <a:noFill/>
        </p:spPr>
        <p:txBody>
          <a:bodyPr>
            <a:normAutofit/>
          </a:bodyPr>
          <a:lstStyle>
            <a:lvl1pPr>
              <a:defRPr lang="fr-FR" sz="2800" dirty="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112568" cy="365125"/>
          </a:xfrm>
        </p:spPr>
        <p:txBody>
          <a:bodyPr/>
          <a:lstStyle>
            <a:lvl1pPr>
              <a:defRPr lang="fr-FR" dirty="0"/>
            </a:lvl1pPr>
          </a:lstStyle>
          <a:p>
            <a:r>
              <a:rPr smtClean="0">
                <a:solidFill>
                  <a:srgbClr val="63003C"/>
                </a:solidFill>
              </a:rPr>
              <a:t>Visit of Pr ITO - Tohoku University- 18 june 2015</a:t>
            </a:r>
            <a:endParaRPr>
              <a:solidFill>
                <a:srgbClr val="63003C"/>
              </a:solidFill>
            </a:endParaRPr>
          </a:p>
        </p:txBody>
      </p:sp>
      <p:sp>
        <p:nvSpPr>
          <p:cNvPr id="6" name="Espace réservé du numéro de diapositive 5"/>
          <p:cNvSpPr>
            <a:spLocks noGrp="1"/>
          </p:cNvSpPr>
          <p:nvPr>
            <p:ph type="sldNum" sz="quarter" idx="12"/>
          </p:nvPr>
        </p:nvSpPr>
        <p:spPr/>
        <p:txBody>
          <a:bodyPr/>
          <a:lstStyle>
            <a:lvl1pPr>
              <a:defRPr lang="fr-FR" smtClean="0"/>
            </a:lvl1pPr>
          </a:lstStyle>
          <a:p>
            <a:fld id="{641C90A5-C474-45C2-8719-E69FDD0C6A55}" type="slidenum">
              <a:rPr>
                <a:solidFill>
                  <a:srgbClr val="63003C"/>
                </a:solidFill>
              </a:rPr>
              <a:pPr/>
              <a:t>‹N°›</a:t>
            </a:fld>
            <a:endParaRPr>
              <a:solidFill>
                <a:srgbClr val="63003C"/>
              </a:solidFill>
            </a:endParaRPr>
          </a:p>
        </p:txBody>
      </p:sp>
      <p:sp>
        <p:nvSpPr>
          <p:cNvPr id="3" name="Espace réservé du contenu 2"/>
          <p:cNvSpPr>
            <a:spLocks noGrp="1"/>
          </p:cNvSpPr>
          <p:nvPr>
            <p:ph idx="1"/>
          </p:nvPr>
        </p:nvSpPr>
        <p:spPr>
          <a:xfrm>
            <a:off x="467544" y="1556792"/>
            <a:ext cx="7632849" cy="4569371"/>
          </a:xfrm>
          <a:solidFill>
            <a:schemeClr val="accent3"/>
          </a:solidFill>
        </p:spPr>
        <p:txBody>
          <a:bodyPr>
            <a:normAutofit/>
          </a:bodyPr>
          <a:lstStyle>
            <a:lvl1pPr>
              <a:defRPr sz="2800"/>
            </a:lvl1pPr>
            <a:lvl2pPr>
              <a:defRPr sz="2400"/>
            </a:lvl2pPr>
            <a:lvl3pPr marL="1143000" indent="-228600">
              <a:buFont typeface="Open Sans" panose="020B0606030504020204" pitchFamily="34" charset="0"/>
              <a:buChar cha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5" name="Connecteur droit 14"/>
          <p:cNvCxnSpPr/>
          <p:nvPr userDrawn="1"/>
        </p:nvCxnSpPr>
        <p:spPr>
          <a:xfrm flipV="1">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6" name="Connecteur droit 15"/>
          <p:cNvCxnSpPr/>
          <p:nvPr userDrawn="1"/>
        </p:nvCxnSpPr>
        <p:spPr>
          <a:xfrm>
            <a:off x="0" y="6309320"/>
            <a:ext cx="68042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175266450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tete et contenu (prune)">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632848" cy="562074"/>
          </a:xfrm>
        </p:spPr>
        <p:txBody>
          <a:bodyPr>
            <a:normAutofit/>
          </a:bodyPr>
          <a:lstStyle>
            <a:lvl1pPr>
              <a:defRPr sz="2800"/>
            </a:lvl1pPr>
          </a:lstStyle>
          <a:p>
            <a:r>
              <a:rPr lang="fr-FR" smtClean="0"/>
              <a:t>Cliquez et modifiez le titre</a:t>
            </a:r>
            <a:endParaRPr lang="fr-FR" dirty="0"/>
          </a:p>
        </p:txBody>
      </p:sp>
      <p:sp>
        <p:nvSpPr>
          <p:cNvPr id="5" name="Espace réservé du pied de page 4"/>
          <p:cNvSpPr>
            <a:spLocks noGrp="1"/>
          </p:cNvSpPr>
          <p:nvPr>
            <p:ph type="ftr" sz="quarter" idx="11"/>
          </p:nvPr>
        </p:nvSpPr>
        <p:spPr>
          <a:xfrm>
            <a:off x="1691680" y="6356350"/>
            <a:ext cx="5256584" cy="365125"/>
          </a:xfrm>
        </p:spPr>
        <p:txBody>
          <a:bodyPr/>
          <a:lstStyle>
            <a:lvl1pPr>
              <a:defRPr>
                <a:solidFill>
                  <a:schemeClr val="bg1"/>
                </a:solidFill>
              </a:defRPr>
            </a:lvl1pPr>
          </a:lstStyle>
          <a:p>
            <a:r>
              <a:rPr lang="fr-FR" smtClean="0">
                <a:solidFill>
                  <a:srgbClr val="FFFFFF"/>
                </a:solidFill>
              </a:rPr>
              <a:t>Visit of Pr ITO - Tohoku University- 18 june 2015</a:t>
            </a:r>
            <a:endParaRPr lang="fr-FR" dirty="0">
              <a:solidFill>
                <a:srgbClr val="FFFFFF"/>
              </a:solidFill>
            </a:endParaRPr>
          </a:p>
        </p:txBody>
      </p:sp>
      <p:sp>
        <p:nvSpPr>
          <p:cNvPr id="6" name="Espace réservé du numéro de diapositive 5"/>
          <p:cNvSpPr>
            <a:spLocks noGrp="1"/>
          </p:cNvSpPr>
          <p:nvPr>
            <p:ph type="sldNum" sz="quarter" idx="12"/>
          </p:nvPr>
        </p:nvSpPr>
        <p:spPr/>
        <p:txBody>
          <a:bodyPr/>
          <a:lstStyle/>
          <a:p>
            <a:fld id="{641C90A5-C474-45C2-8719-E69FDD0C6A55}" type="slidenum">
              <a:rPr lang="fr-FR" smtClean="0">
                <a:solidFill>
                  <a:srgbClr val="63003C"/>
                </a:solidFill>
              </a:rPr>
              <a:pPr/>
              <a:t>‹N°›</a:t>
            </a:fld>
            <a:endParaRPr lang="fr-FR" dirty="0">
              <a:solidFill>
                <a:srgbClr val="63003C"/>
              </a:solidFill>
            </a:endParaRPr>
          </a:p>
        </p:txBody>
      </p:sp>
      <p:sp>
        <p:nvSpPr>
          <p:cNvPr id="10" name="Espace réservé du contenu 2"/>
          <p:cNvSpPr>
            <a:spLocks noGrp="1"/>
          </p:cNvSpPr>
          <p:nvPr>
            <p:ph idx="1"/>
          </p:nvPr>
        </p:nvSpPr>
        <p:spPr bwMode="gray">
          <a:xfrm>
            <a:off x="467544" y="1556792"/>
            <a:ext cx="7632848" cy="4536504"/>
          </a:xfrm>
        </p:spPr>
        <p:txBody>
          <a:bodyPr/>
          <a:lstStyle>
            <a:lvl1pPr marL="504000" indent="-504000">
              <a:spcBef>
                <a:spcPts val="1400"/>
              </a:spcBef>
              <a:spcAft>
                <a:spcPts val="0"/>
              </a:spcAft>
              <a:buClr>
                <a:schemeClr val="tx1"/>
              </a:buClr>
              <a:buSzPct val="150000"/>
              <a:buFont typeface="+mj-lt"/>
              <a:buAutoNum type="arabicPeriod"/>
              <a:defRPr/>
            </a:lvl1pPr>
            <a:lvl2pPr marL="504000">
              <a:buClr>
                <a:schemeClr val="tx1"/>
              </a:buClr>
              <a:defRPr/>
            </a:lvl2pPr>
            <a:lvl3pPr marL="504000">
              <a:buClr>
                <a:schemeClr val="tx1"/>
              </a:buClr>
              <a:defRPr/>
            </a:lvl3pPr>
            <a:lvl4pPr marL="684000">
              <a:buClr>
                <a:schemeClr val="tx1"/>
              </a:buClr>
              <a:defRPr/>
            </a:lvl4pPr>
            <a:lvl5pPr marL="684000" indent="0">
              <a:buClr>
                <a:schemeClr val="tx1"/>
              </a:buCl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6" name="Connecteur droit 15"/>
          <p:cNvCxnSpPr/>
          <p:nvPr userDrawn="1"/>
        </p:nvCxnSpPr>
        <p:spPr>
          <a:xfrm>
            <a:off x="0" y="6309320"/>
            <a:ext cx="694826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54035" y="39096"/>
            <a:ext cx="1368000" cy="1368000"/>
          </a:xfrm>
          <a:prstGeom prst="rect">
            <a:avLst/>
          </a:prstGeom>
        </p:spPr>
      </p:pic>
      <p:cxnSp>
        <p:nvCxnSpPr>
          <p:cNvPr id="18" name="Connecteur droit 17"/>
          <p:cNvCxnSpPr/>
          <p:nvPr userDrawn="1"/>
        </p:nvCxnSpPr>
        <p:spPr>
          <a:xfrm>
            <a:off x="0" y="1407096"/>
            <a:ext cx="9144000" cy="568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4488" y="6183626"/>
            <a:ext cx="1260000" cy="557742"/>
          </a:xfrm>
          <a:prstGeom prst="rect">
            <a:avLst/>
          </a:prstGeom>
        </p:spPr>
      </p:pic>
    </p:spTree>
    <p:extLst>
      <p:ext uri="{BB962C8B-B14F-4D97-AF65-F5344CB8AC3E}">
        <p14:creationId xmlns:p14="http://schemas.microsoft.com/office/powerpoint/2010/main" val="132478106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1" name="Rectangle 20"/>
          <p:cNvSpPr/>
          <p:nvPr userDrawn="1"/>
        </p:nvSpPr>
        <p:spPr>
          <a:xfrm>
            <a:off x="0" y="1268760"/>
            <a:ext cx="9144000" cy="5589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FFFFFF"/>
              </a:solidFill>
            </a:endParaRPr>
          </a:p>
        </p:txBody>
      </p:sp>
      <p:sp>
        <p:nvSpPr>
          <p:cNvPr id="22" name="Sous-titre 2"/>
          <p:cNvSpPr>
            <a:spLocks noGrp="1"/>
          </p:cNvSpPr>
          <p:nvPr>
            <p:ph type="subTitle" idx="1"/>
          </p:nvPr>
        </p:nvSpPr>
        <p:spPr>
          <a:xfrm>
            <a:off x="683568" y="5182344"/>
            <a:ext cx="5328592" cy="406896"/>
          </a:xfrm>
        </p:spPr>
        <p:txBody>
          <a:bodyPr>
            <a:noAutofit/>
          </a:bodyPr>
          <a:lstStyle>
            <a:lvl1pPr marL="0" indent="0" algn="l">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23"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61534" y="4403689"/>
            <a:ext cx="2088000" cy="24543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4" name="Titre 1"/>
          <p:cNvSpPr>
            <a:spLocks noGrp="1"/>
          </p:cNvSpPr>
          <p:nvPr>
            <p:ph type="title"/>
          </p:nvPr>
        </p:nvSpPr>
        <p:spPr>
          <a:xfrm>
            <a:off x="683568" y="2348880"/>
            <a:ext cx="5328592" cy="2448272"/>
          </a:xfrm>
        </p:spPr>
        <p:txBody>
          <a:bodyPr>
            <a:normAutofit/>
          </a:bodyPr>
          <a:lstStyle>
            <a:lvl1pPr>
              <a:defRPr sz="4400" b="0">
                <a:solidFill>
                  <a:schemeClr val="accent3"/>
                </a:solidFill>
              </a:defRPr>
            </a:lvl1pPr>
          </a:lstStyle>
          <a:p>
            <a:r>
              <a:rPr lang="fr-FR" smtClean="0"/>
              <a:t>Modifiez le style du titre</a:t>
            </a:r>
            <a:endParaRPr lang="fr-FR" dirty="0"/>
          </a:p>
        </p:txBody>
      </p:sp>
      <p:sp>
        <p:nvSpPr>
          <p:cNvPr id="25" name="Espace réservé du texte 4"/>
          <p:cNvSpPr>
            <a:spLocks noGrp="1"/>
          </p:cNvSpPr>
          <p:nvPr>
            <p:ph type="body" sz="quarter" idx="10"/>
          </p:nvPr>
        </p:nvSpPr>
        <p:spPr>
          <a:xfrm>
            <a:off x="684212" y="1700213"/>
            <a:ext cx="5327947" cy="360635"/>
          </a:xfrm>
          <a:solidFill>
            <a:schemeClr val="bg2">
              <a:lumMod val="75000"/>
            </a:schemeClr>
          </a:solidFill>
        </p:spPr>
        <p:txBody>
          <a:bodyPr wrap="square">
            <a:normAutofit/>
          </a:bodyPr>
          <a:lstStyle>
            <a:lvl1pPr marL="0" indent="0">
              <a:buNone/>
              <a:defRPr sz="2000" cap="all" baseline="0">
                <a:solidFill>
                  <a:schemeClr val="bg1"/>
                </a:solidFill>
                <a:latin typeface="+mj-lt"/>
              </a:defRPr>
            </a:lvl1pPr>
          </a:lstStyle>
          <a:p>
            <a:pPr lvl="0"/>
            <a:r>
              <a:rPr lang="fr-FR" smtClean="0"/>
              <a:t>Modifiez les styles du texte du masque</a:t>
            </a: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pic>
        <p:nvPicPr>
          <p:cNvPr id="27" name="Imag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5160104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85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8664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solidFill>
                <a:srgbClr val="63003C"/>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smtClean="0">
                <a:solidFill>
                  <a:srgbClr val="63003C"/>
                </a:solidFill>
              </a:rPr>
              <a:t>Visit of Pr ITO - Tohoku University- 18 june 2015</a:t>
            </a:r>
            <a:endParaRPr lang="fr-FR">
              <a:solidFill>
                <a:srgbClr val="63003C"/>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23F84C6-6E6E-4EC8-8737-335991CAC05D}" type="slidenum">
              <a:rPr lang="fr-FR" smtClean="0">
                <a:solidFill>
                  <a:srgbClr val="63003C"/>
                </a:solidFill>
              </a:rPr>
              <a:pPr/>
              <a:t>‹N°›</a:t>
            </a:fld>
            <a:endParaRPr lang="fr-FR">
              <a:solidFill>
                <a:srgbClr val="63003C"/>
              </a:solidFill>
            </a:endParaRPr>
          </a:p>
        </p:txBody>
      </p:sp>
    </p:spTree>
    <p:extLst>
      <p:ext uri="{BB962C8B-B14F-4D97-AF65-F5344CB8AC3E}">
        <p14:creationId xmlns:p14="http://schemas.microsoft.com/office/powerpoint/2010/main" val="8120092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33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fond prun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5086"/>
            <a:ext cx="9144000" cy="5740298"/>
          </a:xfrm>
          <a:prstGeom prst="rect">
            <a:avLst/>
          </a:prstGeom>
        </p:spPr>
      </p:pic>
      <p:sp>
        <p:nvSpPr>
          <p:cNvPr id="3" name="Sous-titre 2"/>
          <p:cNvSpPr>
            <a:spLocks noGrp="1"/>
          </p:cNvSpPr>
          <p:nvPr>
            <p:ph type="subTitle" idx="1"/>
          </p:nvPr>
        </p:nvSpPr>
        <p:spPr>
          <a:xfrm>
            <a:off x="683568" y="4941168"/>
            <a:ext cx="4608512" cy="406896"/>
          </a:xfrm>
        </p:spPr>
        <p:txBody>
          <a:bodyPr>
            <a:noAutofit/>
          </a:bodyPr>
          <a:lstStyle>
            <a:lvl1pPr marL="0" indent="0" algn="l">
              <a:buNone/>
              <a:defRPr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3378" y="246416"/>
            <a:ext cx="1745006" cy="590296"/>
          </a:xfrm>
          <a:prstGeom prst="rect">
            <a:avLst/>
          </a:prstGeom>
        </p:spPr>
      </p:pic>
      <p:sp>
        <p:nvSpPr>
          <p:cNvPr id="5" name="Titre 1"/>
          <p:cNvSpPr>
            <a:spLocks noGrp="1"/>
          </p:cNvSpPr>
          <p:nvPr>
            <p:ph type="title"/>
          </p:nvPr>
        </p:nvSpPr>
        <p:spPr>
          <a:xfrm>
            <a:off x="683568" y="2348880"/>
            <a:ext cx="4608512" cy="2448272"/>
          </a:xfrm>
        </p:spPr>
        <p:txBody>
          <a:bodyPr>
            <a:normAutofit/>
          </a:bodyPr>
          <a:lstStyle>
            <a:lvl1pPr>
              <a:defRPr sz="4400">
                <a:solidFill>
                  <a:schemeClr val="bg1"/>
                </a:solidFill>
              </a:defRPr>
            </a:lvl1pPr>
          </a:lstStyle>
          <a:p>
            <a:r>
              <a:rPr lang="fr-FR" smtClean="0"/>
              <a:t>Cliquez et modifiez le titre</a:t>
            </a:r>
            <a:endParaRPr lang="fr-FR" dirty="0"/>
          </a:p>
        </p:txBody>
      </p:sp>
      <p:sp>
        <p:nvSpPr>
          <p:cNvPr id="6" name="Espace réservé du texte 4"/>
          <p:cNvSpPr>
            <a:spLocks noGrp="1"/>
          </p:cNvSpPr>
          <p:nvPr>
            <p:ph type="body" sz="quarter" idx="10"/>
          </p:nvPr>
        </p:nvSpPr>
        <p:spPr>
          <a:xfrm>
            <a:off x="684213" y="1700213"/>
            <a:ext cx="4608512" cy="360635"/>
          </a:xfrm>
          <a:solidFill>
            <a:schemeClr val="bg2">
              <a:lumMod val="75000"/>
            </a:schemeClr>
          </a:solidFill>
        </p:spPr>
        <p:txBody>
          <a:bodyPr wrap="square">
            <a:noAutofit/>
          </a:bodyPr>
          <a:lstStyle>
            <a:lvl1pPr>
              <a:defRPr sz="2000" cap="all" baseline="0">
                <a:solidFill>
                  <a:schemeClr val="bg1"/>
                </a:solidFill>
                <a:latin typeface="+mj-lt"/>
              </a:defRPr>
            </a:lvl1pPr>
          </a:lstStyle>
          <a:p>
            <a:pPr lvl="0"/>
            <a:r>
              <a:rPr lang="fr-FR" smtClean="0"/>
              <a:t>Cliquez pour modifier les styles du texte du masque</a:t>
            </a:r>
          </a:p>
        </p:txBody>
      </p:sp>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8504" y="44744"/>
            <a:ext cx="1080000" cy="1080000"/>
          </a:xfrm>
          <a:prstGeom prst="rect">
            <a:avLst/>
          </a:prstGeom>
        </p:spPr>
      </p:pic>
    </p:spTree>
    <p:extLst>
      <p:ext uri="{BB962C8B-B14F-4D97-AF65-F5344CB8AC3E}">
        <p14:creationId xmlns:p14="http://schemas.microsoft.com/office/powerpoint/2010/main" val="99689478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200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859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63003C"/>
                </a:solidFill>
                <a:latin typeface="Open Sans"/>
                <a:cs typeface="Open Sans"/>
              </a:defRPr>
            </a:lvl1pPr>
          </a:lstStyle>
          <a:p>
            <a:endParaRPr/>
          </a:p>
        </p:txBody>
      </p:sp>
      <p:sp>
        <p:nvSpPr>
          <p:cNvPr id="3" name="Holder 3"/>
          <p:cNvSpPr>
            <a:spLocks noGrp="1"/>
          </p:cNvSpPr>
          <p:nvPr>
            <p:ph sz="half" idx="2"/>
          </p:nvPr>
        </p:nvSpPr>
        <p:spPr>
          <a:xfrm>
            <a:off x="186244" y="1572756"/>
            <a:ext cx="3589654" cy="4269105"/>
          </a:xfrm>
          <a:prstGeom prst="rect">
            <a:avLst/>
          </a:prstGeom>
        </p:spPr>
        <p:txBody>
          <a:bodyPr wrap="square" lIns="0" tIns="0" rIns="0" bIns="0">
            <a:spAutoFit/>
          </a:bodyPr>
          <a:lstStyle>
            <a:lvl1pPr>
              <a:defRPr sz="2000" b="1" i="0">
                <a:solidFill>
                  <a:srgbClr val="63003C"/>
                </a:solidFill>
                <a:latin typeface="Open Sans"/>
                <a:cs typeface="Open Sans"/>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63003C"/>
                </a:solidFill>
                <a:latin typeface="Open Sans"/>
                <a:cs typeface="Open Sans"/>
              </a:defRPr>
            </a:lvl1pPr>
          </a:lstStyle>
          <a:p>
            <a:pPr marL="12700"/>
            <a:r>
              <a:rPr spc="-5" dirty="0"/>
              <a:t>Sé</a:t>
            </a:r>
            <a:r>
              <a:rPr spc="-15" dirty="0"/>
              <a:t>m</a:t>
            </a:r>
            <a:r>
              <a:rPr spc="-5" dirty="0"/>
              <a:t>in</a:t>
            </a:r>
            <a:r>
              <a:rPr spc="-15" dirty="0"/>
              <a:t>a</a:t>
            </a:r>
            <a:r>
              <a:rPr spc="-5" dirty="0"/>
              <a:t>ire </a:t>
            </a:r>
            <a:r>
              <a:rPr spc="-10" dirty="0"/>
              <a:t>d'a</a:t>
            </a:r>
            <a:r>
              <a:rPr dirty="0"/>
              <a:t>cc</a:t>
            </a:r>
            <a:r>
              <a:rPr spc="-10" dirty="0"/>
              <a:t>u</a:t>
            </a:r>
            <a:r>
              <a:rPr spc="-5" dirty="0"/>
              <a:t>eil</a:t>
            </a:r>
            <a:r>
              <a:rPr dirty="0"/>
              <a:t> </a:t>
            </a:r>
            <a:r>
              <a:rPr spc="-10" dirty="0"/>
              <a:t>d</a:t>
            </a:r>
            <a:r>
              <a:rPr spc="-5" dirty="0"/>
              <a:t>es élus </a:t>
            </a:r>
            <a:r>
              <a:rPr spc="-10" dirty="0"/>
              <a:t>du</a:t>
            </a:r>
            <a:r>
              <a:rPr dirty="0"/>
              <a:t> </a:t>
            </a:r>
            <a:r>
              <a:rPr spc="-15" dirty="0"/>
              <a:t>C</a:t>
            </a:r>
            <a:r>
              <a:rPr spc="-10" dirty="0"/>
              <a:t>A</a:t>
            </a:r>
            <a:r>
              <a:rPr spc="10" dirty="0"/>
              <a:t> </a:t>
            </a:r>
            <a:r>
              <a:rPr spc="-5" dirty="0"/>
              <a:t>-</a:t>
            </a:r>
            <a:r>
              <a:rPr spc="5" dirty="0"/>
              <a:t> </a:t>
            </a:r>
            <a:r>
              <a:rPr spc="-20" dirty="0"/>
              <a:t>2</a:t>
            </a:r>
            <a:r>
              <a:rPr spc="-10" dirty="0"/>
              <a:t>3</a:t>
            </a:r>
            <a:r>
              <a:rPr spc="20" dirty="0"/>
              <a:t> </a:t>
            </a:r>
            <a:r>
              <a:rPr spc="-5" dirty="0"/>
              <a:t>juin</a:t>
            </a:r>
            <a:r>
              <a:rPr dirty="0"/>
              <a:t> </a:t>
            </a:r>
            <a:r>
              <a:rPr spc="-20" dirty="0"/>
              <a:t>201</a:t>
            </a:r>
            <a:r>
              <a:rPr spc="-10" dirty="0"/>
              <a:t>5</a:t>
            </a: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srgbClr val="63003C">
                    <a:tint val="75000"/>
                  </a:srgbClr>
                </a:solidFill>
              </a:rPr>
              <a:pPr/>
              <a:t>1/25/2019</a:t>
            </a:fld>
            <a:endParaRPr lang="en-US">
              <a:solidFill>
                <a:srgbClr val="63003C">
                  <a:tint val="75000"/>
                </a:srgbClr>
              </a:solidFill>
            </a:endParaRPr>
          </a:p>
        </p:txBody>
      </p:sp>
      <p:sp>
        <p:nvSpPr>
          <p:cNvPr id="7" name="Holder 7"/>
          <p:cNvSpPr>
            <a:spLocks noGrp="1"/>
          </p:cNvSpPr>
          <p:nvPr>
            <p:ph type="sldNum" sz="quarter" idx="7"/>
          </p:nvPr>
        </p:nvSpPr>
        <p:spPr/>
        <p:txBody>
          <a:bodyPr lIns="0" tIns="0" rIns="0" bIns="0"/>
          <a:lstStyle>
            <a:lvl1pPr>
              <a:defRPr sz="1000" b="0" i="0">
                <a:solidFill>
                  <a:srgbClr val="63003C"/>
                </a:solidFill>
                <a:latin typeface="Open Sans"/>
                <a:cs typeface="Open Sans"/>
              </a:defRPr>
            </a:lvl1pPr>
          </a:lstStyle>
          <a:p>
            <a:pPr marL="25400"/>
            <a:fld id="{81D60167-4931-47E6-BA6A-407CBD079E47}" type="slidenum">
              <a:rPr spc="-10" dirty="0">
                <a:solidFill>
                  <a:srgbClr val="80143C"/>
                </a:solidFill>
              </a:rPr>
              <a:pPr marL="25400"/>
              <a:t>‹N°›</a:t>
            </a:fld>
            <a:endParaRPr spc="-10" dirty="0">
              <a:solidFill>
                <a:srgbClr val="80143C"/>
              </a:solidFill>
            </a:endParaRPr>
          </a:p>
        </p:txBody>
      </p:sp>
    </p:spTree>
    <p:extLst>
      <p:ext uri="{BB962C8B-B14F-4D97-AF65-F5344CB8AC3E}">
        <p14:creationId xmlns:p14="http://schemas.microsoft.com/office/powerpoint/2010/main" val="930765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63003C"/>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63003C"/>
                </a:solidFill>
                <a:latin typeface="Open Sans"/>
                <a:cs typeface="Open Sans"/>
              </a:defRPr>
            </a:lvl1pPr>
          </a:lstStyle>
          <a:p>
            <a:pPr marL="12700"/>
            <a:r>
              <a:rPr spc="-5" dirty="0"/>
              <a:t>Sé</a:t>
            </a:r>
            <a:r>
              <a:rPr spc="-15" dirty="0"/>
              <a:t>m</a:t>
            </a:r>
            <a:r>
              <a:rPr spc="-5" dirty="0"/>
              <a:t>in</a:t>
            </a:r>
            <a:r>
              <a:rPr spc="-15" dirty="0"/>
              <a:t>a</a:t>
            </a:r>
            <a:r>
              <a:rPr spc="-5" dirty="0"/>
              <a:t>ire </a:t>
            </a:r>
            <a:r>
              <a:rPr spc="-10" dirty="0"/>
              <a:t>d'a</a:t>
            </a:r>
            <a:r>
              <a:rPr dirty="0"/>
              <a:t>cc</a:t>
            </a:r>
            <a:r>
              <a:rPr spc="-10" dirty="0"/>
              <a:t>u</a:t>
            </a:r>
            <a:r>
              <a:rPr spc="-5" dirty="0"/>
              <a:t>eil</a:t>
            </a:r>
            <a:r>
              <a:rPr dirty="0"/>
              <a:t> </a:t>
            </a:r>
            <a:r>
              <a:rPr spc="-10" dirty="0"/>
              <a:t>d</a:t>
            </a:r>
            <a:r>
              <a:rPr spc="-5" dirty="0"/>
              <a:t>es élus </a:t>
            </a:r>
            <a:r>
              <a:rPr spc="-10" dirty="0"/>
              <a:t>du</a:t>
            </a:r>
            <a:r>
              <a:rPr dirty="0"/>
              <a:t> </a:t>
            </a:r>
            <a:r>
              <a:rPr spc="-15" dirty="0"/>
              <a:t>C</a:t>
            </a:r>
            <a:r>
              <a:rPr spc="-10" dirty="0"/>
              <a:t>A</a:t>
            </a:r>
            <a:r>
              <a:rPr spc="10" dirty="0"/>
              <a:t> </a:t>
            </a:r>
            <a:r>
              <a:rPr spc="-5" dirty="0"/>
              <a:t>-</a:t>
            </a:r>
            <a:r>
              <a:rPr spc="5" dirty="0"/>
              <a:t> </a:t>
            </a:r>
            <a:r>
              <a:rPr spc="-20" dirty="0"/>
              <a:t>2</a:t>
            </a:r>
            <a:r>
              <a:rPr spc="-10" dirty="0"/>
              <a:t>3</a:t>
            </a:r>
            <a:r>
              <a:rPr spc="20" dirty="0"/>
              <a:t> </a:t>
            </a:r>
            <a:r>
              <a:rPr spc="-5" dirty="0"/>
              <a:t>juin</a:t>
            </a:r>
            <a:r>
              <a:rPr dirty="0"/>
              <a:t> </a:t>
            </a:r>
            <a:r>
              <a:rPr spc="-20" dirty="0"/>
              <a:t>201</a:t>
            </a:r>
            <a:r>
              <a:rPr spc="-10" dirty="0"/>
              <a:t>5</a:t>
            </a: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srgbClr val="63003C">
                    <a:tint val="75000"/>
                  </a:srgbClr>
                </a:solidFill>
              </a:rPr>
              <a:pPr/>
              <a:t>1/25/2019</a:t>
            </a:fld>
            <a:endParaRPr lang="en-US">
              <a:solidFill>
                <a:srgbClr val="63003C">
                  <a:tint val="75000"/>
                </a:srgbClr>
              </a:solidFill>
            </a:endParaRPr>
          </a:p>
        </p:txBody>
      </p:sp>
      <p:sp>
        <p:nvSpPr>
          <p:cNvPr id="5" name="Holder 5"/>
          <p:cNvSpPr>
            <a:spLocks noGrp="1"/>
          </p:cNvSpPr>
          <p:nvPr>
            <p:ph type="sldNum" sz="quarter" idx="7"/>
          </p:nvPr>
        </p:nvSpPr>
        <p:spPr/>
        <p:txBody>
          <a:bodyPr lIns="0" tIns="0" rIns="0" bIns="0"/>
          <a:lstStyle>
            <a:lvl1pPr>
              <a:defRPr sz="1000" b="0" i="0">
                <a:solidFill>
                  <a:srgbClr val="63003C"/>
                </a:solidFill>
                <a:latin typeface="Open Sans"/>
                <a:cs typeface="Open Sans"/>
              </a:defRPr>
            </a:lvl1pPr>
          </a:lstStyle>
          <a:p>
            <a:pPr marL="25400"/>
            <a:fld id="{81D60167-4931-47E6-BA6A-407CBD079E47}" type="slidenum">
              <a:rPr spc="-10" dirty="0">
                <a:solidFill>
                  <a:srgbClr val="80143C"/>
                </a:solidFill>
              </a:rPr>
              <a:pPr marL="25400"/>
              <a:t>‹N°›</a:t>
            </a:fld>
            <a:endParaRPr spc="-10" dirty="0">
              <a:solidFill>
                <a:srgbClr val="80143C"/>
              </a:solidFill>
            </a:endParaRPr>
          </a:p>
        </p:txBody>
      </p:sp>
    </p:spTree>
    <p:extLst>
      <p:ext uri="{BB962C8B-B14F-4D97-AF65-F5344CB8AC3E}">
        <p14:creationId xmlns:p14="http://schemas.microsoft.com/office/powerpoint/2010/main" val="905546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46173-2B5A-4462-9100-69D7613B339B}" type="datetimeFigureOut">
              <a:rPr lang="fr-FR" smtClean="0"/>
              <a:t>25/01/2019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0FBA5-3649-4193-81EC-FC1C61F9B58C}" type="slidenum">
              <a:rPr lang="fr-FR" smtClean="0"/>
              <a:t>‹N°›</a:t>
            </a:fld>
            <a:endParaRPr lang="fr-FR"/>
          </a:p>
        </p:txBody>
      </p:sp>
    </p:spTree>
    <p:extLst>
      <p:ext uri="{BB962C8B-B14F-4D97-AF65-F5344CB8AC3E}">
        <p14:creationId xmlns:p14="http://schemas.microsoft.com/office/powerpoint/2010/main" val="313201773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274638"/>
            <a:ext cx="8219256" cy="562074"/>
          </a:xfrm>
          <a:prstGeom prst="rect">
            <a:avLst/>
          </a:prstGeom>
        </p:spPr>
        <p:txBody>
          <a:bodyPr vert="horz" lIns="91440" tIns="45720" rIns="91440" bIns="45720" rtlCol="0" anchor="t">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1556792"/>
            <a:ext cx="8219256" cy="4680521"/>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sp>
        <p:nvSpPr>
          <p:cNvPr id="6" name="Espace réservé du numéro de diapositive 5"/>
          <p:cNvSpPr>
            <a:spLocks noGrp="1"/>
          </p:cNvSpPr>
          <p:nvPr>
            <p:ph type="sldNum" sz="quarter" idx="4"/>
          </p:nvPr>
        </p:nvSpPr>
        <p:spPr>
          <a:xfrm>
            <a:off x="467544" y="6356350"/>
            <a:ext cx="1080120" cy="365125"/>
          </a:xfrm>
          <a:prstGeom prst="rect">
            <a:avLst/>
          </a:prstGeom>
        </p:spPr>
        <p:txBody>
          <a:bodyPr vert="horz" lIns="91440" tIns="45720" rIns="91440" bIns="45720" rtlCol="0" anchor="ctr"/>
          <a:lstStyle>
            <a:lvl1pPr algn="l">
              <a:defRPr sz="10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641C90A5-C474-45C2-8719-E69FDD0C6A55}" type="slidenum">
              <a:rPr lang="fr-FR" smtClean="0">
                <a:solidFill>
                  <a:srgbClr val="63003C"/>
                </a:solidFill>
              </a:rPr>
              <a:pPr/>
              <a:t>‹N°›</a:t>
            </a:fld>
            <a:endParaRPr lang="fr-FR">
              <a:solidFill>
                <a:srgbClr val="63003C"/>
              </a:solidFill>
            </a:endParaRPr>
          </a:p>
        </p:txBody>
      </p:sp>
    </p:spTree>
    <p:extLst>
      <p:ext uri="{BB962C8B-B14F-4D97-AF65-F5344CB8AC3E}">
        <p14:creationId xmlns:p14="http://schemas.microsoft.com/office/powerpoint/2010/main" val="413570895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950" r:id="rId30"/>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tx2">
              <a:lumMod val="85000"/>
              <a:lumOff val="15000"/>
            </a:schemeClr>
          </a:solidFill>
          <a:latin typeface="+mn-lt"/>
          <a:ea typeface="+mn-ea"/>
          <a:cs typeface="+mn-cs"/>
        </a:defRPr>
      </a:lvl1pPr>
      <a:lvl2pPr marL="742950" indent="-285750" algn="l" defTabSz="914400" rtl="0" eaLnBrk="1" latinLnBrk="0" hangingPunct="1">
        <a:spcBef>
          <a:spcPct val="20000"/>
        </a:spcBef>
        <a:buFont typeface="Open Sans" panose="020B0606030504020204" pitchFamily="34" charset="0"/>
        <a:buChar char="»"/>
        <a:defRPr sz="2400" kern="1200">
          <a:solidFill>
            <a:schemeClr val="tx2">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2">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274638"/>
            <a:ext cx="8219256" cy="562074"/>
          </a:xfrm>
          <a:prstGeom prst="rect">
            <a:avLst/>
          </a:prstGeom>
        </p:spPr>
        <p:txBody>
          <a:bodyPr vert="horz" lIns="91440" tIns="45720" rIns="91440" bIns="45720" rtlCol="0" anchor="t">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1556792"/>
            <a:ext cx="8219256" cy="4680521"/>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Conseil des Membres du 7 septembre 2016</a:t>
            </a:r>
            <a:endParaRPr lang="fr-FR" dirty="0">
              <a:solidFill>
                <a:srgbClr val="63003C"/>
              </a:solidFill>
            </a:endParaRPr>
          </a:p>
        </p:txBody>
      </p:sp>
      <p:sp>
        <p:nvSpPr>
          <p:cNvPr id="6" name="Espace réservé du numéro de diapositive 5"/>
          <p:cNvSpPr>
            <a:spLocks noGrp="1"/>
          </p:cNvSpPr>
          <p:nvPr>
            <p:ph type="sldNum" sz="quarter" idx="4"/>
          </p:nvPr>
        </p:nvSpPr>
        <p:spPr>
          <a:xfrm>
            <a:off x="467544" y="6356350"/>
            <a:ext cx="1080120" cy="365125"/>
          </a:xfrm>
          <a:prstGeom prst="rect">
            <a:avLst/>
          </a:prstGeom>
        </p:spPr>
        <p:txBody>
          <a:bodyPr vert="horz" lIns="91440" tIns="45720" rIns="91440" bIns="45720" rtlCol="0" anchor="ctr"/>
          <a:lstStyle>
            <a:lvl1pPr algn="l">
              <a:defRPr sz="10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641C90A5-C474-45C2-8719-E69FDD0C6A55}" type="slidenum">
              <a:rPr lang="fr-FR" smtClean="0">
                <a:solidFill>
                  <a:srgbClr val="63003C"/>
                </a:solidFill>
              </a:rPr>
              <a:pPr/>
              <a:t>‹N°›</a:t>
            </a:fld>
            <a:endParaRPr lang="fr-FR">
              <a:solidFill>
                <a:srgbClr val="63003C"/>
              </a:solidFill>
            </a:endParaRPr>
          </a:p>
        </p:txBody>
      </p:sp>
    </p:spTree>
    <p:extLst>
      <p:ext uri="{BB962C8B-B14F-4D97-AF65-F5344CB8AC3E}">
        <p14:creationId xmlns:p14="http://schemas.microsoft.com/office/powerpoint/2010/main" val="11698636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tx2">
              <a:lumMod val="85000"/>
              <a:lumOff val="15000"/>
            </a:schemeClr>
          </a:solidFill>
          <a:latin typeface="+mn-lt"/>
          <a:ea typeface="+mn-ea"/>
          <a:cs typeface="+mn-cs"/>
        </a:defRPr>
      </a:lvl1pPr>
      <a:lvl2pPr marL="742950" indent="-285750" algn="l" defTabSz="914400" rtl="0" eaLnBrk="1" latinLnBrk="0" hangingPunct="1">
        <a:spcBef>
          <a:spcPct val="20000"/>
        </a:spcBef>
        <a:buFont typeface="Open Sans" panose="020B0606030504020204" pitchFamily="34" charset="0"/>
        <a:buChar char="»"/>
        <a:defRPr sz="2400" kern="1200">
          <a:solidFill>
            <a:schemeClr val="tx2">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2">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274638"/>
            <a:ext cx="8219256" cy="562074"/>
          </a:xfrm>
          <a:prstGeom prst="rect">
            <a:avLst/>
          </a:prstGeom>
        </p:spPr>
        <p:txBody>
          <a:bodyPr vert="horz" lIns="91440" tIns="45720" rIns="91440" bIns="45720" rtlCol="0" anchor="t">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1556792"/>
            <a:ext cx="8219256" cy="4680521"/>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1691680" y="6356350"/>
            <a:ext cx="5112568" cy="365125"/>
          </a:xfrm>
          <a:prstGeom prst="rect">
            <a:avLst/>
          </a:prstGeom>
        </p:spPr>
        <p:txBody>
          <a:bodyPr vert="horz" lIns="91440" tIns="45720" rIns="91440" bIns="45720" rtlCol="0" anchor="ctr"/>
          <a:lstStyle>
            <a:lvl1pPr algn="l">
              <a:defRPr sz="1000">
                <a:solidFill>
                  <a:schemeClr val="tx1"/>
                </a:solidFill>
              </a:defRPr>
            </a:lvl1pPr>
          </a:lstStyle>
          <a:p>
            <a:r>
              <a:rPr lang="fr-FR" smtClean="0">
                <a:solidFill>
                  <a:srgbClr val="63003C"/>
                </a:solidFill>
              </a:rPr>
              <a:t>Visit of Pr ITO - Tohoku University- 18 june 2015</a:t>
            </a:r>
            <a:endParaRPr lang="fr-FR" dirty="0">
              <a:solidFill>
                <a:srgbClr val="63003C"/>
              </a:solidFill>
            </a:endParaRPr>
          </a:p>
        </p:txBody>
      </p:sp>
      <p:sp>
        <p:nvSpPr>
          <p:cNvPr id="6" name="Espace réservé du numéro de diapositive 5"/>
          <p:cNvSpPr>
            <a:spLocks noGrp="1"/>
          </p:cNvSpPr>
          <p:nvPr>
            <p:ph type="sldNum" sz="quarter" idx="4"/>
          </p:nvPr>
        </p:nvSpPr>
        <p:spPr>
          <a:xfrm>
            <a:off x="467544" y="6356350"/>
            <a:ext cx="1080120" cy="365125"/>
          </a:xfrm>
          <a:prstGeom prst="rect">
            <a:avLst/>
          </a:prstGeom>
        </p:spPr>
        <p:txBody>
          <a:bodyPr vert="horz" lIns="91440" tIns="45720" rIns="91440" bIns="45720" rtlCol="0" anchor="ctr"/>
          <a:lstStyle>
            <a:lvl1pPr algn="l">
              <a:defRPr sz="10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641C90A5-C474-45C2-8719-E69FDD0C6A55}" type="slidenum">
              <a:rPr lang="fr-FR" smtClean="0">
                <a:solidFill>
                  <a:srgbClr val="63003C"/>
                </a:solidFill>
              </a:rPr>
              <a:pPr/>
              <a:t>‹N°›</a:t>
            </a:fld>
            <a:endParaRPr lang="fr-FR">
              <a:solidFill>
                <a:srgbClr val="63003C"/>
              </a:solidFill>
            </a:endParaRPr>
          </a:p>
        </p:txBody>
      </p:sp>
    </p:spTree>
    <p:extLst>
      <p:ext uri="{BB962C8B-B14F-4D97-AF65-F5344CB8AC3E}">
        <p14:creationId xmlns:p14="http://schemas.microsoft.com/office/powerpoint/2010/main" val="271472398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Lst>
  <p:timing>
    <p:tnLst>
      <p:par>
        <p:cTn id="1" dur="indefinite" restart="never" nodeType="tmRoot"/>
      </p:par>
    </p:tnLst>
  </p:timing>
  <p:hf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tx2">
              <a:lumMod val="85000"/>
              <a:lumOff val="15000"/>
            </a:schemeClr>
          </a:solidFill>
          <a:latin typeface="+mn-lt"/>
          <a:ea typeface="+mn-ea"/>
          <a:cs typeface="+mn-cs"/>
        </a:defRPr>
      </a:lvl1pPr>
      <a:lvl2pPr marL="742950" indent="-285750" algn="l" defTabSz="914400" rtl="0" eaLnBrk="1" latinLnBrk="0" hangingPunct="1">
        <a:spcBef>
          <a:spcPct val="20000"/>
        </a:spcBef>
        <a:buFont typeface="Open Sans" panose="020B0606030504020204" pitchFamily="34" charset="0"/>
        <a:buChar char="»"/>
        <a:defRPr sz="2400" kern="1200">
          <a:solidFill>
            <a:schemeClr val="tx2">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2">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2">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2">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fif"/><Relationship Id="rId18" Type="http://schemas.openxmlformats.org/officeDocument/2006/relationships/image" Target="../media/image39.jpeg"/><Relationship Id="rId3" Type="http://schemas.openxmlformats.org/officeDocument/2006/relationships/image" Target="../media/image24.png"/><Relationship Id="rId7" Type="http://schemas.openxmlformats.org/officeDocument/2006/relationships/image" Target="../media/image28.jfif"/><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37.png"/><Relationship Id="rId1" Type="http://schemas.openxmlformats.org/officeDocument/2006/relationships/slideLayout" Target="../slideLayouts/slideLayout48.xml"/><Relationship Id="rId6" Type="http://schemas.openxmlformats.org/officeDocument/2006/relationships/image" Target="../media/image27.jfif"/><Relationship Id="rId11" Type="http://schemas.openxmlformats.org/officeDocument/2006/relationships/image" Target="../media/image32.jfif"/><Relationship Id="rId5" Type="http://schemas.openxmlformats.org/officeDocument/2006/relationships/image" Target="../media/image26.jfif"/><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8.png"/><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image" Target="../media/image51.jfif"/><Relationship Id="rId5" Type="http://schemas.openxmlformats.org/officeDocument/2006/relationships/image" Target="../media/image50.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53.jfif"/><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5.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531326" y="5313542"/>
            <a:ext cx="7458039" cy="1342510"/>
          </a:xfrm>
        </p:spPr>
        <p:txBody>
          <a:bodyPr>
            <a:noAutofit/>
          </a:bodyPr>
          <a:lstStyle/>
          <a:p>
            <a:pPr>
              <a:spcAft>
                <a:spcPts val="300"/>
              </a:spcAft>
            </a:pPr>
            <a:r>
              <a:rPr lang="fr-FR" sz="1800" b="1" dirty="0">
                <a:latin typeface="+mj-lt"/>
                <a:ea typeface="+mj-ea"/>
                <a:cs typeface="+mj-cs"/>
              </a:rPr>
              <a:t>Agathe Dériot</a:t>
            </a:r>
          </a:p>
          <a:p>
            <a:r>
              <a:rPr lang="fr-FR" sz="1600" dirty="0" smtClean="0">
                <a:latin typeface="+mj-lt"/>
                <a:ea typeface="+mj-ea"/>
                <a:cs typeface="+mj-cs"/>
              </a:rPr>
              <a:t>Project manager - innovation and </a:t>
            </a:r>
            <a:r>
              <a:rPr lang="fr-FR" sz="1600" dirty="0" err="1" smtClean="0">
                <a:latin typeface="+mj-lt"/>
                <a:ea typeface="+mj-ea"/>
                <a:cs typeface="+mj-cs"/>
              </a:rPr>
              <a:t>technology</a:t>
            </a:r>
            <a:r>
              <a:rPr lang="fr-FR" sz="1600" dirty="0" smtClean="0">
                <a:latin typeface="+mj-lt"/>
                <a:ea typeface="+mj-ea"/>
                <a:cs typeface="+mj-cs"/>
              </a:rPr>
              <a:t> </a:t>
            </a:r>
            <a:r>
              <a:rPr lang="fr-FR" sz="1600" dirty="0" err="1" smtClean="0">
                <a:latin typeface="+mj-lt"/>
                <a:ea typeface="+mj-ea"/>
                <a:cs typeface="+mj-cs"/>
              </a:rPr>
              <a:t>transfer</a:t>
            </a:r>
            <a:endParaRPr lang="fr-FR" sz="1600" dirty="0" smtClean="0">
              <a:latin typeface="+mj-lt"/>
              <a:ea typeface="+mj-ea"/>
              <a:cs typeface="+mj-cs"/>
            </a:endParaRPr>
          </a:p>
          <a:p>
            <a:pPr>
              <a:spcBef>
                <a:spcPts val="0"/>
              </a:spcBef>
              <a:spcAft>
                <a:spcPts val="300"/>
              </a:spcAft>
            </a:pPr>
            <a:r>
              <a:rPr lang="fr-FR" sz="1600" dirty="0" smtClean="0">
                <a:latin typeface="+mj-lt"/>
                <a:ea typeface="+mj-ea"/>
                <a:cs typeface="+mj-cs"/>
              </a:rPr>
              <a:t>Innovation and </a:t>
            </a:r>
            <a:r>
              <a:rPr lang="fr-FR" sz="1600" dirty="0" err="1" smtClean="0">
                <a:latin typeface="+mj-lt"/>
                <a:ea typeface="+mj-ea"/>
                <a:cs typeface="+mj-cs"/>
              </a:rPr>
              <a:t>Corporate</a:t>
            </a:r>
            <a:r>
              <a:rPr lang="fr-FR" sz="1600" dirty="0" smtClean="0">
                <a:latin typeface="+mj-lt"/>
                <a:ea typeface="+mj-ea"/>
                <a:cs typeface="+mj-cs"/>
              </a:rPr>
              <a:t> Relations Division</a:t>
            </a:r>
          </a:p>
          <a:p>
            <a:pPr>
              <a:spcAft>
                <a:spcPts val="600"/>
              </a:spcAft>
            </a:pPr>
            <a:r>
              <a:rPr lang="fr-FR" sz="1400" dirty="0" smtClean="0">
                <a:latin typeface="+mj-lt"/>
                <a:ea typeface="+mj-ea"/>
                <a:cs typeface="+mj-cs"/>
              </a:rPr>
              <a:t>agathe.deriot@universite-paris-saclay.fr</a:t>
            </a:r>
          </a:p>
          <a:p>
            <a:pPr>
              <a:spcAft>
                <a:spcPts val="600"/>
              </a:spcAft>
            </a:pPr>
            <a:endParaRPr lang="fr-FR" sz="1600" dirty="0">
              <a:latin typeface="+mj-lt"/>
              <a:ea typeface="+mj-ea"/>
              <a:cs typeface="+mj-cs"/>
            </a:endParaRPr>
          </a:p>
          <a:p>
            <a:pPr>
              <a:spcAft>
                <a:spcPts val="600"/>
              </a:spcAft>
            </a:pPr>
            <a:endParaRPr lang="fr-FR" sz="1800" b="1" dirty="0">
              <a:latin typeface="+mj-lt"/>
              <a:ea typeface="+mj-ea"/>
              <a:cs typeface="+mj-cs"/>
            </a:endParaRPr>
          </a:p>
        </p:txBody>
      </p:sp>
      <p:sp>
        <p:nvSpPr>
          <p:cNvPr id="4" name="Titre 3"/>
          <p:cNvSpPr>
            <a:spLocks noGrp="1"/>
          </p:cNvSpPr>
          <p:nvPr>
            <p:ph type="title"/>
          </p:nvPr>
        </p:nvSpPr>
        <p:spPr>
          <a:xfrm>
            <a:off x="739743" y="2362441"/>
            <a:ext cx="7377356" cy="2448272"/>
          </a:xfrm>
        </p:spPr>
        <p:txBody>
          <a:bodyPr anchor="ctr">
            <a:noAutofit/>
          </a:bodyPr>
          <a:lstStyle/>
          <a:p>
            <a:pPr algn="ctr">
              <a:spcAft>
                <a:spcPts val="1200"/>
              </a:spcAft>
            </a:pPr>
            <a:r>
              <a:rPr lang="fr-FR" b="1" dirty="0" smtClean="0"/>
              <a:t>Poc in labs </a:t>
            </a:r>
            <a:br>
              <a:rPr lang="fr-FR" b="1" dirty="0" smtClean="0"/>
            </a:br>
            <a:r>
              <a:rPr lang="fr-FR" sz="2000" dirty="0" err="1" smtClean="0"/>
              <a:t>Pocinlabs@Université-Paris-Saclay</a:t>
            </a:r>
            <a:r>
              <a:rPr lang="fr-FR" sz="2000" dirty="0" smtClean="0"/>
              <a:t/>
            </a:r>
            <a:br>
              <a:rPr lang="fr-FR" sz="2000" dirty="0" smtClean="0"/>
            </a:br>
            <a:r>
              <a:rPr lang="fr-FR" sz="2000" dirty="0"/>
              <a:t/>
            </a:r>
            <a:br>
              <a:rPr lang="fr-FR" sz="2000" dirty="0"/>
            </a:br>
            <a:r>
              <a:rPr lang="fr-FR" sz="2000" dirty="0" smtClean="0"/>
              <a:t>January 25th, 2019 </a:t>
            </a:r>
            <a:br>
              <a:rPr lang="fr-FR" sz="2000" dirty="0" smtClean="0"/>
            </a:br>
            <a:r>
              <a:rPr lang="fr-FR" sz="2000" dirty="0"/>
              <a:t>IOGS </a:t>
            </a:r>
            <a:r>
              <a:rPr lang="fr-FR" sz="2000" dirty="0" smtClean="0"/>
              <a:t>Auditorium</a:t>
            </a:r>
            <a:endParaRPr lang="fr-FR" sz="2000" dirty="0"/>
          </a:p>
        </p:txBody>
      </p:sp>
      <p:sp>
        <p:nvSpPr>
          <p:cNvPr id="7" name="Rectangle 6"/>
          <p:cNvSpPr/>
          <p:nvPr/>
        </p:nvSpPr>
        <p:spPr>
          <a:xfrm>
            <a:off x="2228235" y="1397947"/>
            <a:ext cx="4400372" cy="461665"/>
          </a:xfrm>
          <a:prstGeom prst="rect">
            <a:avLst/>
          </a:prstGeom>
        </p:spPr>
        <p:txBody>
          <a:bodyPr wrap="none">
            <a:spAutoFit/>
          </a:bodyPr>
          <a:lstStyle/>
          <a:p>
            <a:pPr algn="ctr"/>
            <a:r>
              <a:rPr lang="fr-FR" sz="2400" b="1" dirty="0">
                <a:solidFill>
                  <a:schemeClr val="bg1"/>
                </a:solidFill>
              </a:rPr>
              <a:t>SIRTEQ VALORISATION DAY</a:t>
            </a:r>
          </a:p>
        </p:txBody>
      </p:sp>
    </p:spTree>
    <p:extLst>
      <p:ext uri="{BB962C8B-B14F-4D97-AF65-F5344CB8AC3E}">
        <p14:creationId xmlns:p14="http://schemas.microsoft.com/office/powerpoint/2010/main" val="3371601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t/>
            </a:r>
            <a:br>
              <a:rPr lang="fr-FR" sz="6000" dirty="0" smtClean="0"/>
            </a:br>
            <a:endParaRPr lang="fr-FR" sz="3600" dirty="0">
              <a:solidFill>
                <a:schemeClr val="accent2">
                  <a:lumMod val="60000"/>
                  <a:lumOff val="40000"/>
                </a:schemeClr>
              </a:solidFill>
              <a:latin typeface="+mn-lt"/>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99" y="5207870"/>
            <a:ext cx="439652" cy="454067"/>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999" y="6199773"/>
            <a:ext cx="439652" cy="454067"/>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99" y="5717961"/>
            <a:ext cx="439652" cy="454067"/>
          </a:xfrm>
          <a:prstGeom prst="rect">
            <a:avLst/>
          </a:prstGeom>
        </p:spPr>
      </p:pic>
      <p:sp>
        <p:nvSpPr>
          <p:cNvPr id="11" name="ZoneTexte 10"/>
          <p:cNvSpPr txBox="1"/>
          <p:nvPr/>
        </p:nvSpPr>
        <p:spPr>
          <a:xfrm>
            <a:off x="952284" y="5275153"/>
            <a:ext cx="1673856" cy="307777"/>
          </a:xfrm>
          <a:prstGeom prst="rect">
            <a:avLst/>
          </a:prstGeom>
          <a:noFill/>
        </p:spPr>
        <p:txBody>
          <a:bodyPr wrap="none" rtlCol="0">
            <a:spAutoFit/>
          </a:bodyPr>
          <a:lstStyle/>
          <a:p>
            <a:r>
              <a:rPr lang="fr-FR" sz="1400" dirty="0" smtClean="0">
                <a:solidFill>
                  <a:schemeClr val="bg1"/>
                </a:solidFill>
              </a:rPr>
              <a:t>@</a:t>
            </a:r>
            <a:r>
              <a:rPr lang="fr-FR" sz="1400" dirty="0" err="1" smtClean="0">
                <a:solidFill>
                  <a:schemeClr val="bg1"/>
                </a:solidFill>
              </a:rPr>
              <a:t>UnivParisSaclay</a:t>
            </a:r>
            <a:endParaRPr lang="fr-FR" sz="1400" dirty="0">
              <a:solidFill>
                <a:schemeClr val="bg1"/>
              </a:solidFill>
            </a:endParaRPr>
          </a:p>
        </p:txBody>
      </p:sp>
      <p:sp>
        <p:nvSpPr>
          <p:cNvPr id="12" name="ZoneTexte 11"/>
          <p:cNvSpPr txBox="1"/>
          <p:nvPr/>
        </p:nvSpPr>
        <p:spPr>
          <a:xfrm>
            <a:off x="952284" y="5775817"/>
            <a:ext cx="1261884" cy="307777"/>
          </a:xfrm>
          <a:prstGeom prst="rect">
            <a:avLst/>
          </a:prstGeom>
          <a:noFill/>
        </p:spPr>
        <p:txBody>
          <a:bodyPr wrap="none" rtlCol="0">
            <a:spAutoFit/>
          </a:bodyPr>
          <a:lstStyle/>
          <a:p>
            <a:r>
              <a:rPr lang="fr-FR" sz="1400" dirty="0" err="1">
                <a:solidFill>
                  <a:schemeClr val="bg1"/>
                </a:solidFill>
              </a:rPr>
              <a:t>UParisSaclay</a:t>
            </a:r>
            <a:endParaRPr lang="fr-FR" sz="1400" dirty="0">
              <a:solidFill>
                <a:schemeClr val="bg1"/>
              </a:solidFill>
            </a:endParaRPr>
          </a:p>
        </p:txBody>
      </p:sp>
      <p:sp>
        <p:nvSpPr>
          <p:cNvPr id="13" name="ZoneTexte 12"/>
          <p:cNvSpPr txBox="1"/>
          <p:nvPr/>
        </p:nvSpPr>
        <p:spPr>
          <a:xfrm>
            <a:off x="952284" y="6257629"/>
            <a:ext cx="2037737" cy="307777"/>
          </a:xfrm>
          <a:prstGeom prst="rect">
            <a:avLst/>
          </a:prstGeom>
          <a:noFill/>
        </p:spPr>
        <p:txBody>
          <a:bodyPr wrap="none" rtlCol="0">
            <a:spAutoFit/>
          </a:bodyPr>
          <a:lstStyle/>
          <a:p>
            <a:r>
              <a:rPr lang="fr-FR" sz="1400" dirty="0" smtClean="0">
                <a:solidFill>
                  <a:schemeClr val="bg1"/>
                </a:solidFill>
              </a:rPr>
              <a:t>Université </a:t>
            </a:r>
            <a:r>
              <a:rPr lang="fr-FR" sz="1400" dirty="0" err="1" smtClean="0">
                <a:solidFill>
                  <a:schemeClr val="bg1"/>
                </a:solidFill>
              </a:rPr>
              <a:t>Paris-Saclay</a:t>
            </a:r>
            <a:endParaRPr lang="fr-FR" sz="1400" dirty="0">
              <a:solidFill>
                <a:schemeClr val="bg1"/>
              </a:solidFill>
            </a:endParaRPr>
          </a:p>
        </p:txBody>
      </p:sp>
      <p:sp>
        <p:nvSpPr>
          <p:cNvPr id="17" name="ZoneTexte 16"/>
          <p:cNvSpPr txBox="1"/>
          <p:nvPr/>
        </p:nvSpPr>
        <p:spPr>
          <a:xfrm>
            <a:off x="933430" y="4711557"/>
            <a:ext cx="2540311" cy="307777"/>
          </a:xfrm>
          <a:prstGeom prst="rect">
            <a:avLst/>
          </a:prstGeom>
          <a:noFill/>
        </p:spPr>
        <p:txBody>
          <a:bodyPr wrap="none" rtlCol="0">
            <a:spAutoFit/>
          </a:bodyPr>
          <a:lstStyle/>
          <a:p>
            <a:r>
              <a:rPr lang="fr-FR" sz="1400" dirty="0" smtClean="0">
                <a:solidFill>
                  <a:schemeClr val="bg1"/>
                </a:solidFill>
              </a:rPr>
              <a:t>www.universite-paris-saclay.fr</a:t>
            </a:r>
            <a:endParaRPr lang="fr-FR" sz="1400" dirty="0">
              <a:solidFill>
                <a:schemeClr val="bg1"/>
              </a:solidFill>
            </a:endParaRPr>
          </a:p>
        </p:txBody>
      </p:sp>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145" y="4654994"/>
            <a:ext cx="439652" cy="446919"/>
          </a:xfrm>
          <a:prstGeom prst="rect">
            <a:avLst/>
          </a:prstGeom>
        </p:spPr>
      </p:pic>
      <p:sp>
        <p:nvSpPr>
          <p:cNvPr id="3" name="ZoneTexte 2"/>
          <p:cNvSpPr txBox="1"/>
          <p:nvPr/>
        </p:nvSpPr>
        <p:spPr>
          <a:xfrm>
            <a:off x="263946" y="4119515"/>
            <a:ext cx="3553905" cy="369332"/>
          </a:xfrm>
          <a:prstGeom prst="rect">
            <a:avLst/>
          </a:prstGeom>
          <a:noFill/>
        </p:spPr>
        <p:txBody>
          <a:bodyPr wrap="square" rtlCol="0">
            <a:spAutoFit/>
          </a:bodyPr>
          <a:lstStyle/>
          <a:p>
            <a:r>
              <a:rPr lang="fr-FR" dirty="0" smtClean="0">
                <a:solidFill>
                  <a:schemeClr val="bg1"/>
                </a:solidFill>
              </a:rPr>
              <a:t>FOLLOW US</a:t>
            </a:r>
            <a:endParaRPr lang="fr-FR" dirty="0">
              <a:solidFill>
                <a:schemeClr val="bg1"/>
              </a:solidFill>
            </a:endParaRPr>
          </a:p>
        </p:txBody>
      </p:sp>
      <p:sp>
        <p:nvSpPr>
          <p:cNvPr id="15" name="Titre 3"/>
          <p:cNvSpPr txBox="1">
            <a:spLocks/>
          </p:cNvSpPr>
          <p:nvPr/>
        </p:nvSpPr>
        <p:spPr>
          <a:xfrm>
            <a:off x="236145" y="1108862"/>
            <a:ext cx="4716300" cy="2448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spcAft>
                <a:spcPts val="1200"/>
              </a:spcAft>
            </a:pPr>
            <a:r>
              <a:rPr lang="fr-FR" b="1" dirty="0" err="1" smtClean="0">
                <a:solidFill>
                  <a:schemeClr val="bg1"/>
                </a:solidFill>
              </a:rPr>
              <a:t>Thank</a:t>
            </a:r>
            <a:r>
              <a:rPr lang="fr-FR" b="1" dirty="0" smtClean="0">
                <a:solidFill>
                  <a:schemeClr val="bg1"/>
                </a:solidFill>
              </a:rPr>
              <a:t> </a:t>
            </a:r>
            <a:r>
              <a:rPr lang="fr-FR" b="1" dirty="0" err="1" smtClean="0">
                <a:solidFill>
                  <a:schemeClr val="bg1"/>
                </a:solidFill>
              </a:rPr>
              <a:t>you</a:t>
            </a:r>
            <a:endParaRPr lang="fr-FR" b="1" dirty="0" smtClean="0">
              <a:solidFill>
                <a:schemeClr val="bg1"/>
              </a:solidFill>
            </a:endParaRPr>
          </a:p>
        </p:txBody>
      </p:sp>
    </p:spTree>
    <p:extLst>
      <p:ext uri="{BB962C8B-B14F-4D97-AF65-F5344CB8AC3E}">
        <p14:creationId xmlns:p14="http://schemas.microsoft.com/office/powerpoint/2010/main" val="3471948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395493" y="1762125"/>
            <a:ext cx="3928857" cy="4324350"/>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FFFF"/>
              </a:solidFill>
            </a:endParaRPr>
          </a:p>
        </p:txBody>
      </p:sp>
      <p:sp>
        <p:nvSpPr>
          <p:cNvPr id="12" name="ZoneTexte 11"/>
          <p:cNvSpPr txBox="1"/>
          <p:nvPr/>
        </p:nvSpPr>
        <p:spPr>
          <a:xfrm>
            <a:off x="4517907" y="1762125"/>
            <a:ext cx="4164453" cy="2554545"/>
          </a:xfrm>
          <a:prstGeom prst="rect">
            <a:avLst/>
          </a:prstGeom>
          <a:noFill/>
        </p:spPr>
        <p:txBody>
          <a:bodyPr wrap="square" rtlCol="0">
            <a:spAutoFit/>
          </a:bodyPr>
          <a:lstStyle/>
          <a:p>
            <a:pPr algn="ctr"/>
            <a:r>
              <a:rPr lang="fr-FR" sz="1600" dirty="0" smtClean="0">
                <a:solidFill>
                  <a:schemeClr val="tx2"/>
                </a:solidFill>
              </a:rPr>
              <a:t>DAUMET développe </a:t>
            </a:r>
            <a:r>
              <a:rPr lang="fr-FR" sz="1600" dirty="0">
                <a:solidFill>
                  <a:schemeClr val="tx2"/>
                </a:solidFill>
              </a:rPr>
              <a:t>des ors innovants pour l’industrie du luxe.</a:t>
            </a:r>
          </a:p>
          <a:p>
            <a:pPr algn="ctr"/>
            <a:endParaRPr lang="fr-FR" sz="1600" dirty="0" smtClean="0">
              <a:solidFill>
                <a:schemeClr val="tx2"/>
              </a:solidFill>
            </a:endParaRPr>
          </a:p>
          <a:p>
            <a:pPr algn="ctr"/>
            <a:r>
              <a:rPr lang="fr-FR" sz="1600" dirty="0" smtClean="0">
                <a:solidFill>
                  <a:schemeClr val="tx2"/>
                </a:solidFill>
              </a:rPr>
              <a:t>Il s’agit d’un </a:t>
            </a:r>
            <a:r>
              <a:rPr lang="fr-FR" sz="1600" dirty="0">
                <a:solidFill>
                  <a:schemeClr val="tx2"/>
                </a:solidFill>
              </a:rPr>
              <a:t>nouvel alliage d’or blanc écoresponsable à base de tungstène (brevet CNRS).</a:t>
            </a:r>
          </a:p>
          <a:p>
            <a:pPr algn="ctr"/>
            <a:endParaRPr lang="fr-FR" sz="1600" dirty="0" smtClean="0">
              <a:solidFill>
                <a:schemeClr val="tx2"/>
              </a:solidFill>
            </a:endParaRPr>
          </a:p>
          <a:p>
            <a:pPr algn="ctr"/>
            <a:r>
              <a:rPr lang="fr-FR" sz="1600" dirty="0" smtClean="0">
                <a:solidFill>
                  <a:schemeClr val="tx2"/>
                </a:solidFill>
              </a:rPr>
              <a:t>Cet </a:t>
            </a:r>
            <a:r>
              <a:rPr lang="fr-FR" sz="1600" dirty="0">
                <a:solidFill>
                  <a:schemeClr val="tx2"/>
                </a:solidFill>
              </a:rPr>
              <a:t>or blanc du futur, baptisé </a:t>
            </a:r>
            <a:r>
              <a:rPr lang="fr-FR" sz="1600" dirty="0" err="1">
                <a:solidFill>
                  <a:schemeClr val="tx2"/>
                </a:solidFill>
              </a:rPr>
              <a:t>SpinD</a:t>
            </a:r>
            <a:r>
              <a:rPr lang="fr-FR" sz="1600" dirty="0">
                <a:solidFill>
                  <a:schemeClr val="tx2"/>
                </a:solidFill>
              </a:rPr>
              <a:t> </a:t>
            </a:r>
            <a:r>
              <a:rPr lang="fr-FR" sz="1600" dirty="0" smtClean="0">
                <a:solidFill>
                  <a:schemeClr val="tx2"/>
                </a:solidFill>
              </a:rPr>
              <a:t>Gold, est issu de travaux mené en </a:t>
            </a:r>
            <a:r>
              <a:rPr lang="fr-FR" sz="1600" dirty="0" err="1" smtClean="0">
                <a:solidFill>
                  <a:schemeClr val="tx2"/>
                </a:solidFill>
              </a:rPr>
              <a:t>spintronique</a:t>
            </a:r>
            <a:r>
              <a:rPr lang="fr-FR" sz="1600" dirty="0" smtClean="0">
                <a:solidFill>
                  <a:schemeClr val="tx2"/>
                </a:solidFill>
              </a:rPr>
              <a:t> à l’UMR 137</a:t>
            </a:r>
            <a:endParaRPr lang="fr-FR" sz="1600" dirty="0">
              <a:solidFill>
                <a:schemeClr val="tx2"/>
              </a:solidFill>
            </a:endParaRPr>
          </a:p>
        </p:txBody>
      </p:sp>
      <p:pic>
        <p:nvPicPr>
          <p:cNvPr id="18" name="Image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48650" y="5094803"/>
            <a:ext cx="668311" cy="668311"/>
          </a:xfrm>
          <a:prstGeom prst="rect">
            <a:avLst/>
          </a:prstGeom>
        </p:spPr>
      </p:pic>
      <p:sp>
        <p:nvSpPr>
          <p:cNvPr id="17" name="Titre 5"/>
          <p:cNvSpPr>
            <a:spLocks noGrp="1"/>
          </p:cNvSpPr>
          <p:nvPr>
            <p:ph type="title"/>
          </p:nvPr>
        </p:nvSpPr>
        <p:spPr>
          <a:xfrm>
            <a:off x="2581274" y="277820"/>
            <a:ext cx="5558213" cy="562074"/>
          </a:xfrm>
        </p:spPr>
        <p:txBody>
          <a:bodyPr>
            <a:normAutofit fontScale="90000"/>
          </a:bodyPr>
          <a:lstStyle/>
          <a:p>
            <a:r>
              <a:rPr lang="en-US" dirty="0" smtClean="0"/>
              <a:t>Success stories  : </a:t>
            </a:r>
            <a:br>
              <a:rPr lang="en-US" dirty="0" smtClean="0"/>
            </a:br>
            <a:r>
              <a:rPr lang="en-US" dirty="0" err="1"/>
              <a:t>R</a:t>
            </a:r>
            <a:r>
              <a:rPr lang="en-US" dirty="0" err="1" smtClean="0"/>
              <a:t>éinventer</a:t>
            </a:r>
            <a:r>
              <a:rPr lang="en-US" dirty="0" smtClean="0"/>
              <a:t> </a:t>
            </a:r>
            <a:r>
              <a:rPr lang="en-US" dirty="0" err="1" smtClean="0"/>
              <a:t>l’or</a:t>
            </a:r>
            <a:r>
              <a:rPr lang="en-US" dirty="0" smtClean="0"/>
              <a:t> blanc</a:t>
            </a:r>
            <a:endParaRPr lang="en-US" dirty="0"/>
          </a:p>
        </p:txBody>
      </p:sp>
      <p:pic>
        <p:nvPicPr>
          <p:cNvPr id="2" name="Image 1"/>
          <p:cNvPicPr>
            <a:picLocks noChangeAspect="1"/>
          </p:cNvPicPr>
          <p:nvPr/>
        </p:nvPicPr>
        <p:blipFill>
          <a:blip r:embed="rId4"/>
          <a:stretch>
            <a:fillRect/>
          </a:stretch>
        </p:blipFill>
        <p:spPr>
          <a:xfrm>
            <a:off x="171937" y="277820"/>
            <a:ext cx="2323132" cy="819929"/>
          </a:xfrm>
          <a:prstGeom prst="rect">
            <a:avLst/>
          </a:prstGeom>
        </p:spPr>
      </p:pic>
      <p:pic>
        <p:nvPicPr>
          <p:cNvPr id="7" name="Image 6"/>
          <p:cNvPicPr>
            <a:picLocks noChangeAspect="1"/>
          </p:cNvPicPr>
          <p:nvPr/>
        </p:nvPicPr>
        <p:blipFill>
          <a:blip r:embed="rId5"/>
          <a:stretch>
            <a:fillRect/>
          </a:stretch>
        </p:blipFill>
        <p:spPr>
          <a:xfrm rot="5400000">
            <a:off x="487214" y="4451752"/>
            <a:ext cx="1869771" cy="1071223"/>
          </a:xfrm>
          <a:prstGeom prst="rect">
            <a:avLst/>
          </a:prstGeom>
        </p:spPr>
      </p:pic>
      <p:pic>
        <p:nvPicPr>
          <p:cNvPr id="8" name="Image 7"/>
          <p:cNvPicPr>
            <a:picLocks noChangeAspect="1"/>
          </p:cNvPicPr>
          <p:nvPr/>
        </p:nvPicPr>
        <p:blipFill>
          <a:blip r:embed="rId6"/>
          <a:stretch>
            <a:fillRect/>
          </a:stretch>
        </p:blipFill>
        <p:spPr>
          <a:xfrm>
            <a:off x="3157491" y="5063027"/>
            <a:ext cx="740219" cy="700087"/>
          </a:xfrm>
          <a:prstGeom prst="rect">
            <a:avLst/>
          </a:prstGeom>
        </p:spPr>
      </p:pic>
      <p:pic>
        <p:nvPicPr>
          <p:cNvPr id="10" name="Image 9"/>
          <p:cNvPicPr>
            <a:picLocks noChangeAspect="1"/>
          </p:cNvPicPr>
          <p:nvPr/>
        </p:nvPicPr>
        <p:blipFill>
          <a:blip r:embed="rId7"/>
          <a:stretch>
            <a:fillRect/>
          </a:stretch>
        </p:blipFill>
        <p:spPr>
          <a:xfrm>
            <a:off x="2348650" y="4647617"/>
            <a:ext cx="1524000" cy="247650"/>
          </a:xfrm>
          <a:prstGeom prst="rect">
            <a:avLst/>
          </a:prstGeom>
        </p:spPr>
      </p:pic>
      <p:pic>
        <p:nvPicPr>
          <p:cNvPr id="24" name="Image 23"/>
          <p:cNvPicPr>
            <a:picLocks noChangeAspect="1"/>
          </p:cNvPicPr>
          <p:nvPr/>
        </p:nvPicPr>
        <p:blipFill>
          <a:blip r:embed="rId8"/>
          <a:stretch>
            <a:fillRect/>
          </a:stretch>
        </p:blipFill>
        <p:spPr>
          <a:xfrm>
            <a:off x="7103716" y="361619"/>
            <a:ext cx="670618" cy="652329"/>
          </a:xfrm>
          <a:prstGeom prst="rect">
            <a:avLst/>
          </a:prstGeom>
        </p:spPr>
      </p:pic>
      <p:pic>
        <p:nvPicPr>
          <p:cNvPr id="25" name="Image 24"/>
          <p:cNvPicPr>
            <a:picLocks noChangeAspect="1"/>
          </p:cNvPicPr>
          <p:nvPr/>
        </p:nvPicPr>
        <p:blipFill>
          <a:blip r:embed="rId9"/>
          <a:stretch>
            <a:fillRect/>
          </a:stretch>
        </p:blipFill>
        <p:spPr>
          <a:xfrm>
            <a:off x="589051" y="2190750"/>
            <a:ext cx="3587424" cy="1339175"/>
          </a:xfrm>
          <a:prstGeom prst="rect">
            <a:avLst/>
          </a:prstGeom>
        </p:spPr>
      </p:pic>
      <p:pic>
        <p:nvPicPr>
          <p:cNvPr id="26" name="Image 25"/>
          <p:cNvPicPr>
            <a:picLocks noChangeAspect="1"/>
          </p:cNvPicPr>
          <p:nvPr/>
        </p:nvPicPr>
        <p:blipFill>
          <a:blip r:embed="rId10"/>
          <a:stretch>
            <a:fillRect/>
          </a:stretch>
        </p:blipFill>
        <p:spPr>
          <a:xfrm>
            <a:off x="5097490" y="4519763"/>
            <a:ext cx="3181350" cy="1438275"/>
          </a:xfrm>
          <a:prstGeom prst="rect">
            <a:avLst/>
          </a:prstGeom>
        </p:spPr>
      </p:pic>
    </p:spTree>
    <p:extLst>
      <p:ext uri="{BB962C8B-B14F-4D97-AF65-F5344CB8AC3E}">
        <p14:creationId xmlns:p14="http://schemas.microsoft.com/office/powerpoint/2010/main" val="359987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sp>
        <p:nvSpPr>
          <p:cNvPr id="4" name="Rectangle 1"/>
          <p:cNvSpPr>
            <a:spLocks noChangeArrowheads="1"/>
          </p:cNvSpPr>
          <p:nvPr/>
        </p:nvSpPr>
        <p:spPr bwMode="auto">
          <a:xfrm>
            <a:off x="642439" y="1797034"/>
            <a:ext cx="726696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pPr>
            <a:r>
              <a:rPr lang="fr-FR" altLang="fr-FR" sz="2000" b="1" dirty="0" smtClean="0">
                <a:solidFill>
                  <a:schemeClr val="tx2"/>
                </a:solidFill>
                <a:latin typeface="Calibri" charset="0"/>
                <a:ea typeface="ＭＳ Ｐゴシック" charset="0"/>
              </a:rPr>
              <a:t> </a:t>
            </a:r>
            <a:r>
              <a:rPr lang="fr-FR" altLang="fr-FR" sz="2400" b="1" dirty="0" smtClean="0">
                <a:solidFill>
                  <a:srgbClr val="FFC425"/>
                </a:solidFill>
                <a:latin typeface="Calibri" charset="0"/>
                <a:ea typeface="ＭＳ Ｐゴシック" charset="0"/>
              </a:rPr>
              <a:t>Poc in labs </a:t>
            </a:r>
            <a:r>
              <a:rPr lang="fr-FR" altLang="fr-FR" sz="2000" dirty="0" err="1" smtClean="0">
                <a:solidFill>
                  <a:schemeClr val="tx2"/>
                </a:solidFill>
                <a:latin typeface="Calibri" charset="0"/>
                <a:ea typeface="ＭＳ Ｐゴシック" charset="0"/>
              </a:rPr>
              <a:t>aims</a:t>
            </a:r>
            <a:r>
              <a:rPr lang="fr-FR" altLang="fr-FR" sz="2000" dirty="0" smtClean="0">
                <a:solidFill>
                  <a:schemeClr val="tx2"/>
                </a:solidFill>
                <a:latin typeface="Calibri" charset="0"/>
                <a:ea typeface="ＭＳ Ｐゴシック" charset="0"/>
              </a:rPr>
              <a:t> </a:t>
            </a:r>
            <a:r>
              <a:rPr lang="fr-FR" altLang="fr-FR" sz="2000" dirty="0">
                <a:solidFill>
                  <a:schemeClr val="tx2"/>
                </a:solidFill>
                <a:latin typeface="Calibri" charset="0"/>
                <a:ea typeface="ＭＳ Ｐゴシック" charset="0"/>
              </a:rPr>
              <a:t>to </a:t>
            </a:r>
            <a:r>
              <a:rPr lang="fr-FR" altLang="fr-FR" sz="2000" dirty="0" err="1">
                <a:solidFill>
                  <a:schemeClr val="tx2"/>
                </a:solidFill>
                <a:latin typeface="Calibri" charset="0"/>
                <a:ea typeface="ＭＳ Ｐゴシック" charset="0"/>
              </a:rPr>
              <a:t>highlight</a:t>
            </a:r>
            <a:r>
              <a:rPr lang="fr-FR" altLang="fr-FR" sz="2000" dirty="0">
                <a:solidFill>
                  <a:schemeClr val="tx2"/>
                </a:solidFill>
                <a:latin typeface="Calibri" charset="0"/>
                <a:ea typeface="ＭＳ Ｐゴシック" charset="0"/>
              </a:rPr>
              <a:t> </a:t>
            </a:r>
            <a:r>
              <a:rPr lang="fr-FR" altLang="fr-FR" sz="2000" dirty="0" err="1" smtClean="0">
                <a:solidFill>
                  <a:schemeClr val="tx2"/>
                </a:solidFill>
                <a:latin typeface="Calibri" charset="0"/>
                <a:ea typeface="ＭＳ Ｐゴシック" charset="0"/>
              </a:rPr>
              <a:t>any</a:t>
            </a:r>
            <a:r>
              <a:rPr lang="fr-FR" altLang="fr-FR" sz="2000" dirty="0" smtClean="0">
                <a:solidFill>
                  <a:schemeClr val="tx2"/>
                </a:solidFill>
                <a:latin typeface="Calibri" charset="0"/>
                <a:ea typeface="ＭＳ Ｐゴシック" charset="0"/>
              </a:rPr>
              <a:t> </a:t>
            </a:r>
            <a:r>
              <a:rPr lang="fr-FR" altLang="fr-FR" sz="2000" dirty="0" err="1">
                <a:solidFill>
                  <a:schemeClr val="tx2"/>
                </a:solidFill>
                <a:latin typeface="Calibri" charset="0"/>
                <a:ea typeface="ＭＳ Ｐゴシック" charset="0"/>
              </a:rPr>
              <a:t>technological</a:t>
            </a:r>
            <a:r>
              <a:rPr lang="fr-FR" altLang="fr-FR" sz="2000" dirty="0">
                <a:solidFill>
                  <a:schemeClr val="tx2"/>
                </a:solidFill>
                <a:latin typeface="Calibri" charset="0"/>
                <a:ea typeface="ＭＳ Ｐゴシック" charset="0"/>
              </a:rPr>
              <a:t>, </a:t>
            </a:r>
            <a:r>
              <a:rPr lang="fr-FR" altLang="fr-FR" sz="2000" dirty="0" err="1" smtClean="0">
                <a:solidFill>
                  <a:schemeClr val="tx2"/>
                </a:solidFill>
                <a:latin typeface="Calibri" charset="0"/>
                <a:ea typeface="ＭＳ Ｐゴシック" charset="0"/>
              </a:rPr>
              <a:t>societal</a:t>
            </a:r>
            <a:r>
              <a:rPr lang="fr-FR" altLang="fr-FR" sz="2000" dirty="0">
                <a:solidFill>
                  <a:schemeClr val="tx2"/>
                </a:solidFill>
                <a:latin typeface="Calibri" charset="0"/>
                <a:ea typeface="ＭＳ Ｐゴシック" charset="0"/>
              </a:rPr>
              <a:t> </a:t>
            </a:r>
            <a:r>
              <a:rPr lang="fr-FR" altLang="fr-FR" sz="2000" dirty="0" smtClean="0">
                <a:solidFill>
                  <a:schemeClr val="tx2"/>
                </a:solidFill>
                <a:latin typeface="Calibri" charset="0"/>
                <a:ea typeface="ＭＳ Ｐゴシック" charset="0"/>
              </a:rPr>
              <a:t>and social </a:t>
            </a:r>
            <a:r>
              <a:rPr lang="fr-FR" altLang="fr-FR" sz="2000" dirty="0" err="1" smtClean="0">
                <a:solidFill>
                  <a:schemeClr val="tx2"/>
                </a:solidFill>
                <a:latin typeface="Calibri" charset="0"/>
                <a:ea typeface="ＭＳ Ｐゴシック" charset="0"/>
              </a:rPr>
              <a:t>innovative</a:t>
            </a:r>
            <a:r>
              <a:rPr lang="fr-FR" altLang="fr-FR" sz="2000" dirty="0" smtClean="0">
                <a:solidFill>
                  <a:schemeClr val="tx2"/>
                </a:solidFill>
                <a:latin typeface="Calibri" charset="0"/>
                <a:ea typeface="ＭＳ Ｐゴシック" charset="0"/>
              </a:rPr>
              <a:t> </a:t>
            </a:r>
            <a:r>
              <a:rPr lang="fr-FR" altLang="fr-FR" sz="2000" dirty="0" err="1" smtClean="0">
                <a:solidFill>
                  <a:schemeClr val="tx2"/>
                </a:solidFill>
                <a:latin typeface="Calibri" charset="0"/>
                <a:ea typeface="ＭＳ Ｐゴシック" charset="0"/>
              </a:rPr>
              <a:t>projects</a:t>
            </a:r>
            <a:r>
              <a:rPr lang="fr-FR" altLang="fr-FR" sz="2000" dirty="0" smtClean="0">
                <a:solidFill>
                  <a:schemeClr val="tx2"/>
                </a:solidFill>
                <a:latin typeface="Calibri" charset="0"/>
                <a:ea typeface="ＭＳ Ｐゴシック" charset="0"/>
              </a:rPr>
              <a:t> </a:t>
            </a:r>
          </a:p>
          <a:p>
            <a:pPr marL="285750" marR="0" lvl="0" indent="-285750" algn="l" defTabSz="914400" rtl="0" eaLnBrk="0" fontAlgn="base" latinLnBrk="0" hangingPunct="0">
              <a:lnSpc>
                <a:spcPct val="100000"/>
              </a:lnSpc>
              <a:spcBef>
                <a:spcPct val="0"/>
              </a:spcBef>
              <a:spcAft>
                <a:spcPts val="1200"/>
              </a:spcAft>
              <a:buClrTx/>
              <a:buSzTx/>
              <a:buFont typeface="Wingdings" panose="05000000000000000000" pitchFamily="2" charset="2"/>
              <a:buChar char="Ø"/>
              <a:tabLst/>
            </a:pPr>
            <a:r>
              <a:rPr lang="en-US" altLang="fr-FR" sz="2000" dirty="0" smtClean="0">
                <a:solidFill>
                  <a:schemeClr val="tx2"/>
                </a:solidFill>
                <a:latin typeface="Calibri" charset="0"/>
                <a:ea typeface="ＭＳ Ｐゴシック" charset="0"/>
              </a:rPr>
              <a:t>The objective is </a:t>
            </a:r>
            <a:r>
              <a:rPr lang="en-US" altLang="fr-FR" sz="2000" dirty="0">
                <a:solidFill>
                  <a:schemeClr val="tx2"/>
                </a:solidFill>
                <a:latin typeface="Calibri" charset="0"/>
                <a:ea typeface="ＭＳ Ｐゴシック" charset="0"/>
              </a:rPr>
              <a:t>to develop </a:t>
            </a:r>
            <a:r>
              <a:rPr lang="en-US" altLang="fr-FR" sz="2000" dirty="0" smtClean="0">
                <a:solidFill>
                  <a:schemeClr val="tx2"/>
                </a:solidFill>
                <a:latin typeface="Calibri" charset="0"/>
                <a:ea typeface="ＭＳ Ｐゴシック" charset="0"/>
              </a:rPr>
              <a:t>a </a:t>
            </a:r>
            <a:r>
              <a:rPr lang="en-US" altLang="fr-FR" sz="2000" b="1" dirty="0" smtClean="0">
                <a:solidFill>
                  <a:srgbClr val="63003C"/>
                </a:solidFill>
                <a:latin typeface="Calibri" charset="0"/>
                <a:ea typeface="ＭＳ Ｐゴシック" charset="0"/>
              </a:rPr>
              <a:t>proof </a:t>
            </a:r>
            <a:r>
              <a:rPr lang="en-US" altLang="fr-FR" sz="2000" b="1" dirty="0">
                <a:solidFill>
                  <a:srgbClr val="63003C"/>
                </a:solidFill>
                <a:latin typeface="Calibri" charset="0"/>
                <a:ea typeface="ＭＳ Ｐゴシック" charset="0"/>
              </a:rPr>
              <a:t>of concept </a:t>
            </a:r>
            <a:r>
              <a:rPr lang="en-US" altLang="fr-FR" sz="2000" dirty="0">
                <a:solidFill>
                  <a:schemeClr val="tx2"/>
                </a:solidFill>
                <a:latin typeface="Calibri" charset="0"/>
                <a:ea typeface="ＭＳ Ｐゴシック" charset="0"/>
              </a:rPr>
              <a:t>and </a:t>
            </a:r>
            <a:r>
              <a:rPr lang="en-US" altLang="fr-FR" sz="2000" dirty="0" smtClean="0">
                <a:solidFill>
                  <a:schemeClr val="tx2"/>
                </a:solidFill>
                <a:latin typeface="Calibri" charset="0"/>
                <a:ea typeface="ＭＳ Ｐゴシック" charset="0"/>
              </a:rPr>
              <a:t>to produce </a:t>
            </a:r>
            <a:r>
              <a:rPr lang="en-US" altLang="fr-FR" sz="2000" dirty="0">
                <a:solidFill>
                  <a:schemeClr val="tx2"/>
                </a:solidFill>
                <a:latin typeface="Calibri" charset="0"/>
                <a:ea typeface="ＭＳ Ｐゴシック" charset="0"/>
              </a:rPr>
              <a:t>a </a:t>
            </a:r>
            <a:r>
              <a:rPr lang="en-US" altLang="fr-FR" sz="2000" b="1" dirty="0" smtClean="0">
                <a:solidFill>
                  <a:srgbClr val="63003C"/>
                </a:solidFill>
                <a:latin typeface="Calibri" charset="0"/>
                <a:ea typeface="ＭＳ Ｐゴシック" charset="0"/>
              </a:rPr>
              <a:t>strategy for the </a:t>
            </a:r>
            <a:r>
              <a:rPr lang="en-US" altLang="fr-FR" sz="2000" b="1" dirty="0" err="1" smtClean="0">
                <a:solidFill>
                  <a:srgbClr val="63003C"/>
                </a:solidFill>
                <a:latin typeface="Calibri" charset="0"/>
                <a:ea typeface="ＭＳ Ｐゴシック" charset="0"/>
              </a:rPr>
              <a:t>valorisation</a:t>
            </a:r>
            <a:r>
              <a:rPr lang="en-US" altLang="fr-FR" sz="2000" b="1" dirty="0" smtClean="0">
                <a:solidFill>
                  <a:srgbClr val="63003C"/>
                </a:solidFill>
                <a:latin typeface="Calibri" charset="0"/>
                <a:ea typeface="ＭＳ Ｐゴシック" charset="0"/>
              </a:rPr>
              <a:t> of the project</a:t>
            </a:r>
            <a:endParaRPr lang="en-US" altLang="fr-FR" sz="2000" dirty="0" smtClean="0">
              <a:solidFill>
                <a:schemeClr val="tx2"/>
              </a:solidFill>
              <a:latin typeface="Calibri" charset="0"/>
              <a:ea typeface="ＭＳ Ｐゴシック" charset="0"/>
            </a:endParaRPr>
          </a:p>
          <a:p>
            <a:pPr marL="285750" indent="-285750" eaLnBrk="0" fontAlgn="base" hangingPunct="0">
              <a:spcBef>
                <a:spcPct val="0"/>
              </a:spcBef>
              <a:spcAft>
                <a:spcPct val="0"/>
              </a:spcAft>
              <a:buFont typeface="Wingdings" panose="05000000000000000000" pitchFamily="2" charset="2"/>
              <a:buChar char="Ø"/>
            </a:pPr>
            <a:r>
              <a:rPr lang="fr-FR" sz="2000" dirty="0" smtClean="0">
                <a:solidFill>
                  <a:schemeClr val="tx2"/>
                </a:solidFill>
                <a:latin typeface="Calibri" charset="0"/>
                <a:ea typeface="ＭＳ Ｐゴシック" charset="0"/>
              </a:rPr>
              <a:t> This call adresses </a:t>
            </a:r>
            <a:r>
              <a:rPr lang="fr-FR" sz="2000" dirty="0" err="1" smtClean="0">
                <a:solidFill>
                  <a:schemeClr val="tx2"/>
                </a:solidFill>
                <a:latin typeface="Calibri" charset="0"/>
                <a:ea typeface="ＭＳ Ｐゴシック" charset="0"/>
              </a:rPr>
              <a:t>scientists</a:t>
            </a:r>
            <a:r>
              <a:rPr lang="fr-FR" sz="2000" dirty="0" smtClean="0">
                <a:solidFill>
                  <a:schemeClr val="tx2"/>
                </a:solidFill>
                <a:latin typeface="Calibri" charset="0"/>
                <a:ea typeface="ＭＳ Ｐゴシック" charset="0"/>
              </a:rPr>
              <a:t> and PhD </a:t>
            </a:r>
            <a:r>
              <a:rPr lang="fr-FR" sz="2000" dirty="0" err="1" smtClean="0">
                <a:solidFill>
                  <a:schemeClr val="tx2"/>
                </a:solidFill>
                <a:latin typeface="Calibri" charset="0"/>
                <a:ea typeface="ＭＳ Ｐゴシック" charset="0"/>
              </a:rPr>
              <a:t>students</a:t>
            </a:r>
            <a:r>
              <a:rPr lang="fr-FR" sz="2000" dirty="0" smtClean="0">
                <a:solidFill>
                  <a:schemeClr val="tx2"/>
                </a:solidFill>
                <a:latin typeface="Calibri" charset="0"/>
                <a:ea typeface="ＭＳ Ｐゴシック" charset="0"/>
              </a:rPr>
              <a:t> from :</a:t>
            </a:r>
            <a:endParaRPr lang="en-US" altLang="fr-FR" sz="2000" dirty="0">
              <a:solidFill>
                <a:schemeClr val="tx2"/>
              </a:solidFill>
              <a:latin typeface="Calibri" charset="0"/>
              <a:ea typeface="ＭＳ Ｐゴシック" charset="0"/>
            </a:endParaRPr>
          </a:p>
        </p:txBody>
      </p:sp>
      <p:sp>
        <p:nvSpPr>
          <p:cNvPr id="13" name="Titre 4"/>
          <p:cNvSpPr>
            <a:spLocks noGrp="1"/>
          </p:cNvSpPr>
          <p:nvPr>
            <p:ph type="title"/>
          </p:nvPr>
        </p:nvSpPr>
        <p:spPr>
          <a:xfrm>
            <a:off x="1949350" y="371247"/>
            <a:ext cx="7871621" cy="762784"/>
          </a:xfrm>
        </p:spPr>
        <p:txBody>
          <a:bodyPr>
            <a:noAutofit/>
          </a:bodyPr>
          <a:lstStyle/>
          <a:p>
            <a:r>
              <a:rPr lang="fr-FR" sz="2200" b="1" dirty="0" smtClean="0">
                <a:solidFill>
                  <a:srgbClr val="7C8790"/>
                </a:solidFill>
              </a:rPr>
              <a:t>Proof of Concept Grants</a:t>
            </a:r>
            <a:br>
              <a:rPr lang="fr-FR" sz="2200" b="1" dirty="0" smtClean="0">
                <a:solidFill>
                  <a:srgbClr val="7C8790"/>
                </a:solidFill>
              </a:rPr>
            </a:br>
            <a:r>
              <a:rPr lang="fr-FR" sz="2200" b="1" dirty="0" smtClean="0">
                <a:solidFill>
                  <a:srgbClr val="7C8790"/>
                </a:solidFill>
              </a:rPr>
              <a:t>of the University of Paris-Saclay</a:t>
            </a:r>
            <a:br>
              <a:rPr lang="fr-FR" sz="2200" b="1" dirty="0" smtClean="0">
                <a:solidFill>
                  <a:srgbClr val="7C8790"/>
                </a:solidFill>
              </a:rPr>
            </a:br>
            <a:endParaRPr lang="fr-FR" sz="2200" b="1" dirty="0">
              <a:solidFill>
                <a:srgbClr val="7C8790"/>
              </a:solidFill>
              <a:latin typeface="+mn-lt"/>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049" y="3934568"/>
            <a:ext cx="2237535" cy="751627"/>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16574" t="7437" r="15468" b="11557"/>
          <a:stretch/>
        </p:blipFill>
        <p:spPr>
          <a:xfrm>
            <a:off x="958375" y="4905521"/>
            <a:ext cx="504806" cy="601729"/>
          </a:xfrm>
          <a:prstGeom prst="rect">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6437" t="16284" r="3848" b="7427"/>
          <a:stretch/>
        </p:blipFill>
        <p:spPr>
          <a:xfrm>
            <a:off x="1566342" y="4975164"/>
            <a:ext cx="1021600" cy="478562"/>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854" y="5625939"/>
            <a:ext cx="1013095" cy="404032"/>
          </a:xfrm>
          <a:prstGeom prst="rect">
            <a:avLst/>
          </a:prstGeom>
        </p:spPr>
      </p:pic>
      <p:pic>
        <p:nvPicPr>
          <p:cNvPr id="11" name="Image 10"/>
          <p:cNvPicPr>
            <a:picLocks noChangeAspect="1"/>
          </p:cNvPicPr>
          <p:nvPr/>
        </p:nvPicPr>
        <p:blipFill rotWithShape="1">
          <a:blip r:embed="rId8">
            <a:extLst>
              <a:ext uri="{28A0092B-C50C-407E-A947-70E740481C1C}">
                <a14:useLocalDpi xmlns:a14="http://schemas.microsoft.com/office/drawing/2010/main" val="0"/>
              </a:ext>
            </a:extLst>
          </a:blip>
          <a:srcRect l="6079" t="26271" r="3987" b="28552"/>
          <a:stretch/>
        </p:blipFill>
        <p:spPr>
          <a:xfrm>
            <a:off x="2189446" y="5570891"/>
            <a:ext cx="959826" cy="514129"/>
          </a:xfrm>
          <a:prstGeom prst="rect">
            <a:avLst/>
          </a:prstGeom>
        </p:spPr>
      </p:pic>
      <p:pic>
        <p:nvPicPr>
          <p:cNvPr id="12" name="Image 11"/>
          <p:cNvPicPr>
            <a:picLocks noChangeAspect="1"/>
          </p:cNvPicPr>
          <p:nvPr/>
        </p:nvPicPr>
        <p:blipFill rotWithShape="1">
          <a:blip r:embed="rId9" cstate="print">
            <a:extLst>
              <a:ext uri="{28A0092B-C50C-407E-A947-70E740481C1C}">
                <a14:useLocalDpi xmlns:a14="http://schemas.microsoft.com/office/drawing/2010/main" val="0"/>
              </a:ext>
            </a:extLst>
          </a:blip>
          <a:srcRect l="4406" t="12749" r="4733" b="10983"/>
          <a:stretch/>
        </p:blipFill>
        <p:spPr>
          <a:xfrm>
            <a:off x="2665732" y="4975164"/>
            <a:ext cx="889692" cy="449629"/>
          </a:xfrm>
          <a:prstGeom prst="rect">
            <a:avLst/>
          </a:prstGeom>
        </p:spPr>
      </p:pic>
      <p:pic>
        <p:nvPicPr>
          <p:cNvPr id="19" name="Imag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8364" y="5570891"/>
            <a:ext cx="899821" cy="516789"/>
          </a:xfrm>
          <a:prstGeom prst="rect">
            <a:avLst/>
          </a:prstGeom>
        </p:spPr>
      </p:pic>
      <p:pic>
        <p:nvPicPr>
          <p:cNvPr id="20" name="Image 19"/>
          <p:cNvPicPr>
            <a:picLocks noChangeAspect="1"/>
          </p:cNvPicPr>
          <p:nvPr/>
        </p:nvPicPr>
        <p:blipFill rotWithShape="1">
          <a:blip r:embed="rId11" cstate="print">
            <a:extLst>
              <a:ext uri="{28A0092B-C50C-407E-A947-70E740481C1C}">
                <a14:useLocalDpi xmlns:a14="http://schemas.microsoft.com/office/drawing/2010/main" val="0"/>
              </a:ext>
            </a:extLst>
          </a:blip>
          <a:srcRect l="5089" t="8438" r="7905" b="9575"/>
          <a:stretch/>
        </p:blipFill>
        <p:spPr>
          <a:xfrm>
            <a:off x="3627796" y="4878646"/>
            <a:ext cx="631916" cy="595459"/>
          </a:xfrm>
          <a:prstGeom prst="rect">
            <a:avLst/>
          </a:prstGeom>
        </p:spPr>
      </p:pic>
      <p:pic>
        <p:nvPicPr>
          <p:cNvPr id="22" name="Imag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20039" y="5220720"/>
            <a:ext cx="1028513" cy="378048"/>
          </a:xfrm>
          <a:prstGeom prst="rect">
            <a:avLst/>
          </a:prstGeom>
        </p:spPr>
      </p:pic>
      <p:pic>
        <p:nvPicPr>
          <p:cNvPr id="23" name="Image 22"/>
          <p:cNvPicPr>
            <a:picLocks noChangeAspect="1"/>
          </p:cNvPicPr>
          <p:nvPr/>
        </p:nvPicPr>
        <p:blipFill rotWithShape="1">
          <a:blip r:embed="rId13" cstate="print">
            <a:extLst>
              <a:ext uri="{28A0092B-C50C-407E-A947-70E740481C1C}">
                <a14:useLocalDpi xmlns:a14="http://schemas.microsoft.com/office/drawing/2010/main" val="0"/>
              </a:ext>
            </a:extLst>
          </a:blip>
          <a:srcRect l="30261" t="10742" r="30743" b="10127"/>
          <a:stretch/>
        </p:blipFill>
        <p:spPr>
          <a:xfrm>
            <a:off x="4450311" y="4916226"/>
            <a:ext cx="502023" cy="498249"/>
          </a:xfrm>
          <a:prstGeom prst="rect">
            <a:avLst/>
          </a:prstGeom>
        </p:spPr>
      </p:pic>
      <p:pic>
        <p:nvPicPr>
          <p:cNvPr id="24" name="Imag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2933" y="4780851"/>
            <a:ext cx="846282" cy="388625"/>
          </a:xfrm>
          <a:prstGeom prst="rect">
            <a:avLst/>
          </a:prstGeom>
        </p:spPr>
      </p:pic>
      <p:pic>
        <p:nvPicPr>
          <p:cNvPr id="25" name="Imag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14783" y="5709144"/>
            <a:ext cx="854405" cy="350525"/>
          </a:xfrm>
          <a:prstGeom prst="rect">
            <a:avLst/>
          </a:prstGeom>
        </p:spPr>
      </p:pic>
      <p:pic>
        <p:nvPicPr>
          <p:cNvPr id="26" name="Image 25"/>
          <p:cNvPicPr>
            <a:picLocks noChangeAspect="1"/>
          </p:cNvPicPr>
          <p:nvPr/>
        </p:nvPicPr>
        <p:blipFill rotWithShape="1">
          <a:blip r:embed="rId16">
            <a:extLst>
              <a:ext uri="{28A0092B-C50C-407E-A947-70E740481C1C}">
                <a14:useLocalDpi xmlns:a14="http://schemas.microsoft.com/office/drawing/2010/main" val="0"/>
              </a:ext>
            </a:extLst>
          </a:blip>
          <a:srcRect l="23249" r="20329" b="31539"/>
          <a:stretch/>
        </p:blipFill>
        <p:spPr>
          <a:xfrm>
            <a:off x="6352483" y="4710058"/>
            <a:ext cx="1039905" cy="423862"/>
          </a:xfrm>
          <a:prstGeom prst="rect">
            <a:avLst/>
          </a:prstGeom>
        </p:spPr>
      </p:pic>
      <p:pic>
        <p:nvPicPr>
          <p:cNvPr id="27" name="Imag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91833" y="5668459"/>
            <a:ext cx="1461435" cy="416561"/>
          </a:xfrm>
          <a:prstGeom prst="rect">
            <a:avLst/>
          </a:prstGeom>
        </p:spPr>
      </p:pic>
      <p:pic>
        <p:nvPicPr>
          <p:cNvPr id="29" name="Imag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75923" y="5600159"/>
            <a:ext cx="459510" cy="459510"/>
          </a:xfrm>
          <a:prstGeom prst="rect">
            <a:avLst/>
          </a:prstGeom>
        </p:spPr>
      </p:pic>
      <p:sp>
        <p:nvSpPr>
          <p:cNvPr id="33" name="Espace réservé du numéro de diapositive 3"/>
          <p:cNvSpPr>
            <a:spLocks noGrp="1"/>
          </p:cNvSpPr>
          <p:nvPr>
            <p:ph type="sldNum" sz="quarter" idx="12"/>
          </p:nvPr>
        </p:nvSpPr>
        <p:spPr>
          <a:xfrm>
            <a:off x="235508" y="6376578"/>
            <a:ext cx="1080120" cy="365125"/>
          </a:xfrm>
        </p:spPr>
        <p:txBody>
          <a:bodyPr/>
          <a:lstStyle/>
          <a:p>
            <a:r>
              <a:rPr lang="fr-FR" dirty="0" smtClean="0"/>
              <a:t>2</a:t>
            </a:r>
            <a:endParaRPr lang="fr-FR" dirty="0"/>
          </a:p>
        </p:txBody>
      </p:sp>
    </p:spTree>
    <p:extLst>
      <p:ext uri="{BB962C8B-B14F-4D97-AF65-F5344CB8AC3E}">
        <p14:creationId xmlns:p14="http://schemas.microsoft.com/office/powerpoint/2010/main" val="1433388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grpSp>
        <p:nvGrpSpPr>
          <p:cNvPr id="30" name="Groupe 29"/>
          <p:cNvGrpSpPr/>
          <p:nvPr/>
        </p:nvGrpSpPr>
        <p:grpSpPr>
          <a:xfrm>
            <a:off x="484476" y="2157717"/>
            <a:ext cx="1442808" cy="1016755"/>
            <a:chOff x="725908" y="1263005"/>
            <a:chExt cx="1442808" cy="1016755"/>
          </a:xfrm>
        </p:grpSpPr>
        <p:sp>
          <p:nvSpPr>
            <p:cNvPr id="31" name="ZoneTexte 30"/>
            <p:cNvSpPr txBox="1"/>
            <p:nvPr/>
          </p:nvSpPr>
          <p:spPr>
            <a:xfrm>
              <a:off x="725908" y="1263005"/>
              <a:ext cx="1281055" cy="338554"/>
            </a:xfrm>
            <a:prstGeom prst="rect">
              <a:avLst/>
            </a:prstGeom>
            <a:solidFill>
              <a:schemeClr val="bg1"/>
            </a:solidFill>
          </p:spPr>
          <p:txBody>
            <a:bodyPr wrap="square" rtlCol="0">
              <a:spAutoFit/>
            </a:bodyPr>
            <a:lstStyle/>
            <a:p>
              <a:r>
                <a:rPr lang="fr-FR" sz="1600" b="1" dirty="0" err="1" smtClean="0">
                  <a:solidFill>
                    <a:srgbClr val="63003C"/>
                  </a:solidFill>
                </a:rPr>
                <a:t>Mapping</a:t>
              </a:r>
              <a:endParaRPr lang="fr-FR" sz="1600" b="1" dirty="0" smtClean="0">
                <a:solidFill>
                  <a:srgbClr val="63003C"/>
                </a:solidFill>
              </a:endParaRPr>
            </a:p>
          </p:txBody>
        </p:sp>
        <p:cxnSp>
          <p:nvCxnSpPr>
            <p:cNvPr id="32" name="Connecteur droit 31"/>
            <p:cNvCxnSpPr/>
            <p:nvPr/>
          </p:nvCxnSpPr>
          <p:spPr>
            <a:xfrm>
              <a:off x="733859" y="1343760"/>
              <a:ext cx="0" cy="93600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728716" y="2274064"/>
              <a:ext cx="14400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2013264" y="2158952"/>
            <a:ext cx="1848583" cy="1016755"/>
            <a:chOff x="714185" y="1263005"/>
            <a:chExt cx="1737776" cy="1016755"/>
          </a:xfrm>
        </p:grpSpPr>
        <p:sp>
          <p:nvSpPr>
            <p:cNvPr id="36" name="ZoneTexte 35"/>
            <p:cNvSpPr txBox="1"/>
            <p:nvPr/>
          </p:nvSpPr>
          <p:spPr>
            <a:xfrm>
              <a:off x="714185" y="1263005"/>
              <a:ext cx="1737776" cy="338554"/>
            </a:xfrm>
            <a:prstGeom prst="rect">
              <a:avLst/>
            </a:prstGeom>
            <a:solidFill>
              <a:schemeClr val="bg1"/>
            </a:solidFill>
          </p:spPr>
          <p:txBody>
            <a:bodyPr wrap="none" rtlCol="0">
              <a:spAutoFit/>
            </a:bodyPr>
            <a:lstStyle/>
            <a:p>
              <a:r>
                <a:rPr lang="fr-FR" sz="1600" b="1" dirty="0" smtClean="0">
                  <a:solidFill>
                    <a:srgbClr val="63003C"/>
                  </a:solidFill>
                </a:rPr>
                <a:t>Proof of Concept</a:t>
              </a:r>
            </a:p>
          </p:txBody>
        </p:sp>
        <p:cxnSp>
          <p:nvCxnSpPr>
            <p:cNvPr id="37" name="Connecteur droit 36"/>
            <p:cNvCxnSpPr/>
            <p:nvPr/>
          </p:nvCxnSpPr>
          <p:spPr>
            <a:xfrm>
              <a:off x="733859" y="1343760"/>
              <a:ext cx="0" cy="93600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736667" y="2274064"/>
              <a:ext cx="14400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e 38"/>
          <p:cNvGrpSpPr/>
          <p:nvPr/>
        </p:nvGrpSpPr>
        <p:grpSpPr>
          <a:xfrm>
            <a:off x="3790612" y="2153894"/>
            <a:ext cx="1442808" cy="1014882"/>
            <a:chOff x="733859" y="1264878"/>
            <a:chExt cx="1442808" cy="1014882"/>
          </a:xfrm>
        </p:grpSpPr>
        <p:sp>
          <p:nvSpPr>
            <p:cNvPr id="40" name="ZoneTexte 39"/>
            <p:cNvSpPr txBox="1"/>
            <p:nvPr/>
          </p:nvSpPr>
          <p:spPr>
            <a:xfrm>
              <a:off x="804843" y="1264878"/>
              <a:ext cx="1234633" cy="338554"/>
            </a:xfrm>
            <a:prstGeom prst="rect">
              <a:avLst/>
            </a:prstGeom>
            <a:solidFill>
              <a:schemeClr val="bg1"/>
            </a:solidFill>
          </p:spPr>
          <p:txBody>
            <a:bodyPr wrap="none" rtlCol="0">
              <a:spAutoFit/>
            </a:bodyPr>
            <a:lstStyle/>
            <a:p>
              <a:r>
                <a:rPr lang="fr-FR" sz="1600" b="1" dirty="0" smtClean="0">
                  <a:solidFill>
                    <a:srgbClr val="63003C"/>
                  </a:solidFill>
                </a:rPr>
                <a:t>Maturation</a:t>
              </a:r>
            </a:p>
          </p:txBody>
        </p:sp>
        <p:cxnSp>
          <p:nvCxnSpPr>
            <p:cNvPr id="41" name="Connecteur droit 40"/>
            <p:cNvCxnSpPr/>
            <p:nvPr/>
          </p:nvCxnSpPr>
          <p:spPr>
            <a:xfrm>
              <a:off x="733859" y="1343760"/>
              <a:ext cx="0" cy="93600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736667" y="2274064"/>
              <a:ext cx="14400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e 42"/>
          <p:cNvGrpSpPr/>
          <p:nvPr/>
        </p:nvGrpSpPr>
        <p:grpSpPr>
          <a:xfrm>
            <a:off x="5318253" y="2078907"/>
            <a:ext cx="1574470" cy="1100371"/>
            <a:chOff x="725573" y="1179389"/>
            <a:chExt cx="1574470" cy="1100371"/>
          </a:xfrm>
        </p:grpSpPr>
        <p:sp>
          <p:nvSpPr>
            <p:cNvPr id="44" name="ZoneTexte 43"/>
            <p:cNvSpPr txBox="1"/>
            <p:nvPr/>
          </p:nvSpPr>
          <p:spPr>
            <a:xfrm>
              <a:off x="725573" y="1179389"/>
              <a:ext cx="1574470" cy="584775"/>
            </a:xfrm>
            <a:prstGeom prst="rect">
              <a:avLst/>
            </a:prstGeom>
            <a:solidFill>
              <a:schemeClr val="bg1"/>
            </a:solidFill>
          </p:spPr>
          <p:txBody>
            <a:bodyPr wrap="none" rtlCol="0">
              <a:spAutoFit/>
            </a:bodyPr>
            <a:lstStyle/>
            <a:p>
              <a:r>
                <a:rPr lang="fr-FR" sz="1600" b="1" dirty="0" err="1" smtClean="0">
                  <a:solidFill>
                    <a:srgbClr val="63003C"/>
                  </a:solidFill>
                </a:rPr>
                <a:t>FabLab</a:t>
              </a:r>
              <a:r>
                <a:rPr lang="fr-FR" sz="1600" b="1" dirty="0" smtClean="0">
                  <a:solidFill>
                    <a:srgbClr val="63003C"/>
                  </a:solidFill>
                </a:rPr>
                <a:t> &amp;</a:t>
              </a:r>
            </a:p>
            <a:p>
              <a:r>
                <a:rPr lang="fr-FR" sz="1600" b="1" dirty="0" smtClean="0">
                  <a:solidFill>
                    <a:srgbClr val="63003C"/>
                  </a:solidFill>
                </a:rPr>
                <a:t>Design Center</a:t>
              </a:r>
            </a:p>
          </p:txBody>
        </p:sp>
        <p:cxnSp>
          <p:nvCxnSpPr>
            <p:cNvPr id="45" name="Connecteur droit 44"/>
            <p:cNvCxnSpPr/>
            <p:nvPr/>
          </p:nvCxnSpPr>
          <p:spPr>
            <a:xfrm>
              <a:off x="733859" y="1343760"/>
              <a:ext cx="0" cy="93600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H="1">
              <a:off x="736667" y="2274064"/>
              <a:ext cx="14400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e 46"/>
          <p:cNvGrpSpPr/>
          <p:nvPr/>
        </p:nvGrpSpPr>
        <p:grpSpPr>
          <a:xfrm>
            <a:off x="6893992" y="2162523"/>
            <a:ext cx="1450759" cy="1016755"/>
            <a:chOff x="725908" y="1263005"/>
            <a:chExt cx="1450759" cy="1016755"/>
          </a:xfrm>
        </p:grpSpPr>
        <p:sp>
          <p:nvSpPr>
            <p:cNvPr id="48" name="ZoneTexte 47"/>
            <p:cNvSpPr txBox="1"/>
            <p:nvPr/>
          </p:nvSpPr>
          <p:spPr>
            <a:xfrm>
              <a:off x="725908" y="1263005"/>
              <a:ext cx="1231427" cy="338554"/>
            </a:xfrm>
            <a:prstGeom prst="rect">
              <a:avLst/>
            </a:prstGeom>
            <a:solidFill>
              <a:schemeClr val="bg1"/>
            </a:solidFill>
          </p:spPr>
          <p:txBody>
            <a:bodyPr wrap="none" rtlCol="0">
              <a:spAutoFit/>
            </a:bodyPr>
            <a:lstStyle/>
            <a:p>
              <a:r>
                <a:rPr lang="fr-FR" sz="1600" b="1" dirty="0" err="1" smtClean="0">
                  <a:solidFill>
                    <a:srgbClr val="63003C"/>
                  </a:solidFill>
                </a:rPr>
                <a:t>Seed</a:t>
              </a:r>
              <a:r>
                <a:rPr lang="fr-FR" sz="1600" b="1" dirty="0" smtClean="0">
                  <a:solidFill>
                    <a:srgbClr val="63003C"/>
                  </a:solidFill>
                </a:rPr>
                <a:t> </a:t>
              </a:r>
              <a:r>
                <a:rPr lang="fr-FR" sz="1600" b="1" dirty="0" err="1" smtClean="0">
                  <a:solidFill>
                    <a:srgbClr val="63003C"/>
                  </a:solidFill>
                </a:rPr>
                <a:t>Fund</a:t>
              </a:r>
              <a:endParaRPr lang="fr-FR" sz="1600" dirty="0">
                <a:solidFill>
                  <a:srgbClr val="FFFFFF">
                    <a:lumMod val="50000"/>
                  </a:srgbClr>
                </a:solidFill>
              </a:endParaRPr>
            </a:p>
          </p:txBody>
        </p:sp>
        <p:cxnSp>
          <p:nvCxnSpPr>
            <p:cNvPr id="49" name="Connecteur droit 48"/>
            <p:cNvCxnSpPr/>
            <p:nvPr/>
          </p:nvCxnSpPr>
          <p:spPr>
            <a:xfrm>
              <a:off x="733859" y="1343760"/>
              <a:ext cx="0" cy="93600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736667" y="2274064"/>
              <a:ext cx="1440000" cy="0"/>
            </a:xfrm>
            <a:prstGeom prst="line">
              <a:avLst/>
            </a:prstGeom>
            <a:ln w="190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51" name="Connecteur droit avec flèche 50"/>
          <p:cNvCxnSpPr/>
          <p:nvPr/>
        </p:nvCxnSpPr>
        <p:spPr>
          <a:xfrm>
            <a:off x="1148669" y="3203131"/>
            <a:ext cx="0" cy="546098"/>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7619707" y="3203131"/>
            <a:ext cx="0" cy="546098"/>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6049347" y="3203131"/>
            <a:ext cx="0" cy="546098"/>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4505648" y="3195180"/>
            <a:ext cx="0" cy="546098"/>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55" name="Pentagone 54"/>
          <p:cNvSpPr/>
          <p:nvPr/>
        </p:nvSpPr>
        <p:spPr>
          <a:xfrm>
            <a:off x="299071" y="4246187"/>
            <a:ext cx="1452923" cy="323345"/>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FFFFFF"/>
                </a:solidFill>
              </a:rPr>
              <a:t>DETECTION</a:t>
            </a:r>
            <a:endParaRPr lang="fr-FR" sz="1600" dirty="0">
              <a:solidFill>
                <a:srgbClr val="FFFFFF"/>
              </a:solidFill>
            </a:endParaRPr>
          </a:p>
        </p:txBody>
      </p:sp>
      <p:sp>
        <p:nvSpPr>
          <p:cNvPr id="56" name="Chevron 55"/>
          <p:cNvSpPr/>
          <p:nvPr/>
        </p:nvSpPr>
        <p:spPr>
          <a:xfrm>
            <a:off x="1624208" y="4246187"/>
            <a:ext cx="2322247" cy="323345"/>
          </a:xfrm>
          <a:prstGeom prst="chevron">
            <a:avLst/>
          </a:prstGeom>
          <a:solidFill>
            <a:srgbClr val="884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dirty="0" smtClean="0">
                <a:solidFill>
                  <a:srgbClr val="FFFFFF"/>
                </a:solidFill>
              </a:rPr>
              <a:t>PROOF OF CONCEPT</a:t>
            </a:r>
            <a:endParaRPr lang="fr-FR" sz="1400" dirty="0">
              <a:solidFill>
                <a:srgbClr val="FFFFFF"/>
              </a:solidFill>
            </a:endParaRPr>
          </a:p>
        </p:txBody>
      </p:sp>
      <p:sp>
        <p:nvSpPr>
          <p:cNvPr id="57" name="Chevron 56"/>
          <p:cNvSpPr/>
          <p:nvPr/>
        </p:nvSpPr>
        <p:spPr>
          <a:xfrm>
            <a:off x="3817936" y="4246187"/>
            <a:ext cx="2974857" cy="326004"/>
          </a:xfrm>
          <a:prstGeom prst="chevron">
            <a:avLst/>
          </a:prstGeom>
          <a:solidFill>
            <a:srgbClr val="A4467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dirty="0" smtClean="0">
                <a:solidFill>
                  <a:srgbClr val="FFFFFF"/>
                </a:solidFill>
              </a:rPr>
              <a:t>MATURATION</a:t>
            </a:r>
            <a:endParaRPr lang="fr-FR" sz="1600" dirty="0">
              <a:solidFill>
                <a:srgbClr val="FFFFFF"/>
              </a:solidFill>
            </a:endParaRPr>
          </a:p>
        </p:txBody>
      </p:sp>
      <p:sp>
        <p:nvSpPr>
          <p:cNvPr id="58" name="Arc 57"/>
          <p:cNvSpPr/>
          <p:nvPr/>
        </p:nvSpPr>
        <p:spPr>
          <a:xfrm>
            <a:off x="1243037" y="3598155"/>
            <a:ext cx="1614816" cy="1190046"/>
          </a:xfrm>
          <a:prstGeom prst="arc">
            <a:avLst>
              <a:gd name="adj1" fmla="val 10733897"/>
              <a:gd name="adj2" fmla="val 0"/>
            </a:avLst>
          </a:prstGeom>
          <a:ln w="28575">
            <a:solidFill>
              <a:schemeClr val="accent6"/>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3003C"/>
              </a:solidFill>
            </a:endParaRPr>
          </a:p>
        </p:txBody>
      </p:sp>
      <p:sp>
        <p:nvSpPr>
          <p:cNvPr id="59" name="Arc 58"/>
          <p:cNvSpPr/>
          <p:nvPr/>
        </p:nvSpPr>
        <p:spPr>
          <a:xfrm>
            <a:off x="2975253" y="3598155"/>
            <a:ext cx="1614816" cy="1190046"/>
          </a:xfrm>
          <a:prstGeom prst="arc">
            <a:avLst>
              <a:gd name="adj1" fmla="val 10733897"/>
              <a:gd name="adj2" fmla="val 0"/>
            </a:avLst>
          </a:prstGeom>
          <a:ln w="28575">
            <a:solidFill>
              <a:schemeClr val="accent6"/>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3003C"/>
              </a:solidFill>
            </a:endParaRPr>
          </a:p>
        </p:txBody>
      </p:sp>
      <p:sp>
        <p:nvSpPr>
          <p:cNvPr id="60" name="Arc 59"/>
          <p:cNvSpPr/>
          <p:nvPr/>
        </p:nvSpPr>
        <p:spPr>
          <a:xfrm>
            <a:off x="6097343" y="3574709"/>
            <a:ext cx="1614816" cy="1190046"/>
          </a:xfrm>
          <a:prstGeom prst="arc">
            <a:avLst>
              <a:gd name="adj1" fmla="val 10733897"/>
              <a:gd name="adj2" fmla="val 0"/>
            </a:avLst>
          </a:prstGeom>
          <a:ln w="28575">
            <a:solidFill>
              <a:schemeClr val="accent6"/>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3003C"/>
              </a:solidFill>
            </a:endParaRPr>
          </a:p>
        </p:txBody>
      </p:sp>
      <p:sp>
        <p:nvSpPr>
          <p:cNvPr id="61" name="Arc 60"/>
          <p:cNvSpPr/>
          <p:nvPr/>
        </p:nvSpPr>
        <p:spPr>
          <a:xfrm flipH="1" flipV="1">
            <a:off x="1243037" y="4036802"/>
            <a:ext cx="1614816" cy="1190046"/>
          </a:xfrm>
          <a:prstGeom prst="arc">
            <a:avLst>
              <a:gd name="adj1" fmla="val 10733897"/>
              <a:gd name="adj2" fmla="val 0"/>
            </a:avLst>
          </a:prstGeom>
          <a:ln w="28575">
            <a:solidFill>
              <a:schemeClr val="accent6"/>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3003C"/>
              </a:solidFill>
            </a:endParaRPr>
          </a:p>
        </p:txBody>
      </p:sp>
      <p:sp>
        <p:nvSpPr>
          <p:cNvPr id="62" name="Arc 61"/>
          <p:cNvSpPr/>
          <p:nvPr/>
        </p:nvSpPr>
        <p:spPr>
          <a:xfrm flipH="1" flipV="1">
            <a:off x="2975253" y="4036802"/>
            <a:ext cx="1614816" cy="1190046"/>
          </a:xfrm>
          <a:prstGeom prst="arc">
            <a:avLst>
              <a:gd name="adj1" fmla="val 10733897"/>
              <a:gd name="adj2" fmla="val 0"/>
            </a:avLst>
          </a:prstGeom>
          <a:ln w="28575">
            <a:solidFill>
              <a:schemeClr val="accent6"/>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3003C"/>
              </a:solidFill>
            </a:endParaRPr>
          </a:p>
        </p:txBody>
      </p:sp>
      <p:sp>
        <p:nvSpPr>
          <p:cNvPr id="63" name="Arc 62"/>
          <p:cNvSpPr/>
          <p:nvPr/>
        </p:nvSpPr>
        <p:spPr>
          <a:xfrm flipH="1" flipV="1">
            <a:off x="6097343" y="4036802"/>
            <a:ext cx="1614816" cy="1190046"/>
          </a:xfrm>
          <a:prstGeom prst="arc">
            <a:avLst>
              <a:gd name="adj1" fmla="val 10733897"/>
              <a:gd name="adj2" fmla="val 0"/>
            </a:avLst>
          </a:prstGeom>
          <a:ln w="28575">
            <a:solidFill>
              <a:schemeClr val="accent6"/>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63003C"/>
              </a:solidFill>
            </a:endParaRPr>
          </a:p>
        </p:txBody>
      </p:sp>
      <p:sp>
        <p:nvSpPr>
          <p:cNvPr id="64" name="Chevron 63"/>
          <p:cNvSpPr/>
          <p:nvPr/>
        </p:nvSpPr>
        <p:spPr>
          <a:xfrm>
            <a:off x="636647" y="5327630"/>
            <a:ext cx="6160084" cy="323749"/>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600" dirty="0">
                <a:solidFill>
                  <a:srgbClr val="FFFFFF"/>
                </a:solidFill>
              </a:rPr>
              <a:t>End-to-End INDUSTRIAL COOPERATION</a:t>
            </a:r>
          </a:p>
        </p:txBody>
      </p:sp>
      <p:sp>
        <p:nvSpPr>
          <p:cNvPr id="65" name="Rectangle 64"/>
          <p:cNvSpPr/>
          <p:nvPr/>
        </p:nvSpPr>
        <p:spPr>
          <a:xfrm>
            <a:off x="7171725" y="5328889"/>
            <a:ext cx="1184744" cy="3224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FFFFFF"/>
                </a:solidFill>
              </a:rPr>
              <a:t>LICENCE</a:t>
            </a:r>
            <a:endParaRPr lang="fr-FR" sz="1600" dirty="0">
              <a:solidFill>
                <a:srgbClr val="FFFFFF"/>
              </a:solidFill>
            </a:endParaRPr>
          </a:p>
        </p:txBody>
      </p:sp>
      <p:cxnSp>
        <p:nvCxnSpPr>
          <p:cNvPr id="66" name="Connecteur droit avec flèche 65"/>
          <p:cNvCxnSpPr/>
          <p:nvPr/>
        </p:nvCxnSpPr>
        <p:spPr>
          <a:xfrm flipV="1">
            <a:off x="6787361" y="5490134"/>
            <a:ext cx="360000" cy="1757"/>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171725" y="4249701"/>
            <a:ext cx="1184744" cy="3224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400" dirty="0" smtClean="0">
                <a:solidFill>
                  <a:srgbClr val="FFFFFF"/>
                </a:solidFill>
              </a:rPr>
              <a:t>INCUBATION</a:t>
            </a:r>
            <a:endParaRPr lang="fr-FR" sz="1400" dirty="0">
              <a:solidFill>
                <a:srgbClr val="FFFFFF"/>
              </a:solidFill>
            </a:endParaRPr>
          </a:p>
        </p:txBody>
      </p:sp>
      <p:cxnSp>
        <p:nvCxnSpPr>
          <p:cNvPr id="68" name="Connecteur droit avec flèche 67"/>
          <p:cNvCxnSpPr/>
          <p:nvPr/>
        </p:nvCxnSpPr>
        <p:spPr>
          <a:xfrm flipV="1">
            <a:off x="6788942" y="4410067"/>
            <a:ext cx="360000" cy="1757"/>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160007" y="3634815"/>
            <a:ext cx="1196462" cy="5489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fr-FR" sz="1600" dirty="0" smtClean="0">
                <a:solidFill>
                  <a:srgbClr val="FFFFFF"/>
                </a:solidFill>
              </a:rPr>
              <a:t>START-UP</a:t>
            </a:r>
            <a:r>
              <a:rPr lang="fr-FR" sz="1400" dirty="0" smtClean="0">
                <a:solidFill>
                  <a:srgbClr val="FFFFFF"/>
                </a:solidFill>
              </a:rPr>
              <a:t> </a:t>
            </a:r>
            <a:r>
              <a:rPr lang="fr-FR" sz="1400" dirty="0" err="1" smtClean="0">
                <a:solidFill>
                  <a:srgbClr val="FFFFFF"/>
                </a:solidFill>
              </a:rPr>
              <a:t>creation</a:t>
            </a:r>
            <a:endParaRPr lang="fr-FR" sz="1400" dirty="0">
              <a:solidFill>
                <a:srgbClr val="FFFFFF"/>
              </a:solidFill>
            </a:endParaRPr>
          </a:p>
        </p:txBody>
      </p:sp>
      <p:cxnSp>
        <p:nvCxnSpPr>
          <p:cNvPr id="70" name="Connecteur en angle 69"/>
          <p:cNvCxnSpPr>
            <a:endCxn id="69" idx="1"/>
          </p:cNvCxnSpPr>
          <p:nvPr/>
        </p:nvCxnSpPr>
        <p:spPr>
          <a:xfrm rot="5400000" flipH="1" flipV="1">
            <a:off x="6760303" y="3937931"/>
            <a:ext cx="428343" cy="371066"/>
          </a:xfrm>
          <a:prstGeom prst="bentConnector2">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1" name="Connecteur en angle 70"/>
          <p:cNvCxnSpPr/>
          <p:nvPr/>
        </p:nvCxnSpPr>
        <p:spPr>
          <a:xfrm>
            <a:off x="6785249" y="4472797"/>
            <a:ext cx="360000" cy="936000"/>
          </a:xfrm>
          <a:prstGeom prst="bentConnector3">
            <a:avLst>
              <a:gd name="adj1" fmla="val 54418"/>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72" name="Image 71"/>
          <p:cNvPicPr>
            <a:picLocks noChangeAspect="1"/>
          </p:cNvPicPr>
          <p:nvPr/>
        </p:nvPicPr>
        <p:blipFill rotWithShape="1">
          <a:blip r:embed="rId4"/>
          <a:srcRect l="-1" r="8632"/>
          <a:stretch/>
        </p:blipFill>
        <p:spPr>
          <a:xfrm>
            <a:off x="3249503" y="2627698"/>
            <a:ext cx="430854" cy="424717"/>
          </a:xfrm>
          <a:prstGeom prst="rect">
            <a:avLst/>
          </a:prstGeom>
        </p:spPr>
      </p:pic>
      <p:pic>
        <p:nvPicPr>
          <p:cNvPr id="73" name="Image 72"/>
          <p:cNvPicPr>
            <a:picLocks noChangeAspect="1"/>
          </p:cNvPicPr>
          <p:nvPr/>
        </p:nvPicPr>
        <p:blipFill>
          <a:blip r:embed="rId5"/>
          <a:stretch>
            <a:fillRect/>
          </a:stretch>
        </p:blipFill>
        <p:spPr>
          <a:xfrm>
            <a:off x="7026926" y="2629718"/>
            <a:ext cx="1246631" cy="440963"/>
          </a:xfrm>
          <a:prstGeom prst="rect">
            <a:avLst/>
          </a:prstGeom>
          <a:solidFill>
            <a:schemeClr val="bg1"/>
          </a:solidFill>
        </p:spPr>
      </p:pic>
      <p:pic>
        <p:nvPicPr>
          <p:cNvPr id="74" name="Imag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519" y="2645756"/>
            <a:ext cx="778604" cy="494413"/>
          </a:xfrm>
          <a:prstGeom prst="rect">
            <a:avLst/>
          </a:prstGeom>
        </p:spPr>
      </p:pic>
      <p:pic>
        <p:nvPicPr>
          <p:cNvPr id="75" name="Imag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413" y="2645756"/>
            <a:ext cx="1222692" cy="369031"/>
          </a:xfrm>
          <a:prstGeom prst="rect">
            <a:avLst/>
          </a:prstGeom>
        </p:spPr>
      </p:pic>
      <p:pic>
        <p:nvPicPr>
          <p:cNvPr id="76" name="Image 75"/>
          <p:cNvPicPr>
            <a:picLocks noChangeAspect="1"/>
          </p:cNvPicPr>
          <p:nvPr/>
        </p:nvPicPr>
        <p:blipFill rotWithShape="1">
          <a:blip r:embed="rId8"/>
          <a:srcRect l="1439" r="-1"/>
          <a:stretch/>
        </p:blipFill>
        <p:spPr>
          <a:xfrm>
            <a:off x="3815568" y="2629718"/>
            <a:ext cx="1446539" cy="432219"/>
          </a:xfrm>
          <a:prstGeom prst="rect">
            <a:avLst/>
          </a:prstGeom>
        </p:spPr>
      </p:pic>
      <p:pic>
        <p:nvPicPr>
          <p:cNvPr id="77" name="Image 76"/>
          <p:cNvPicPr>
            <a:picLocks noChangeAspect="1"/>
          </p:cNvPicPr>
          <p:nvPr/>
        </p:nvPicPr>
        <p:blipFill rotWithShape="1">
          <a:blip r:embed="rId9" cstate="print">
            <a:extLst>
              <a:ext uri="{28A0092B-C50C-407E-A947-70E740481C1C}">
                <a14:useLocalDpi xmlns:a14="http://schemas.microsoft.com/office/drawing/2010/main" val="0"/>
              </a:ext>
            </a:extLst>
          </a:blip>
          <a:srcRect l="40595" t="15841" r="40000" b="44750"/>
          <a:stretch/>
        </p:blipFill>
        <p:spPr>
          <a:xfrm>
            <a:off x="5366016" y="2647671"/>
            <a:ext cx="510312" cy="493499"/>
          </a:xfrm>
          <a:prstGeom prst="rect">
            <a:avLst/>
          </a:prstGeom>
        </p:spPr>
      </p:pic>
      <p:pic>
        <p:nvPicPr>
          <p:cNvPr id="78" name="Image 77"/>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pic>
        <p:nvPicPr>
          <p:cNvPr id="79" name="Image 78"/>
          <p:cNvPicPr>
            <a:picLocks noChangeAspect="1"/>
          </p:cNvPicPr>
          <p:nvPr/>
        </p:nvPicPr>
        <p:blipFill rotWithShape="1">
          <a:blip r:embed="rId10" cstate="print">
            <a:extLst>
              <a:ext uri="{28A0092B-C50C-407E-A947-70E740481C1C}">
                <a14:useLocalDpi xmlns:a14="http://schemas.microsoft.com/office/drawing/2010/main" val="0"/>
              </a:ext>
            </a:extLst>
          </a:blip>
          <a:srcRect l="42559" t="2088" r="-2578" b="-2088"/>
          <a:stretch/>
        </p:blipFill>
        <p:spPr>
          <a:xfrm>
            <a:off x="2123213" y="2445976"/>
            <a:ext cx="1252887" cy="644512"/>
          </a:xfrm>
          <a:prstGeom prst="rect">
            <a:avLst/>
          </a:prstGeom>
        </p:spPr>
      </p:pic>
      <p:pic>
        <p:nvPicPr>
          <p:cNvPr id="80" name="Image 79"/>
          <p:cNvPicPr>
            <a:picLocks noChangeAspect="1"/>
          </p:cNvPicPr>
          <p:nvPr/>
        </p:nvPicPr>
        <p:blipFill rotWithShape="1">
          <a:blip r:embed="rId11" cstate="print">
            <a:extLst>
              <a:ext uri="{28A0092B-C50C-407E-A947-70E740481C1C}">
                <a14:useLocalDpi xmlns:a14="http://schemas.microsoft.com/office/drawing/2010/main" val="0"/>
              </a:ext>
            </a:extLst>
          </a:blip>
          <a:srcRect l="5728" t="16612" r="-1" b="10313"/>
          <a:stretch/>
        </p:blipFill>
        <p:spPr>
          <a:xfrm>
            <a:off x="1782622" y="3746806"/>
            <a:ext cx="1934067" cy="462868"/>
          </a:xfrm>
          <a:prstGeom prst="rect">
            <a:avLst/>
          </a:prstGeom>
          <a:solidFill>
            <a:schemeClr val="bg1"/>
          </a:solidFill>
          <a:ln w="25400">
            <a:solidFill>
              <a:srgbClr val="FFC425"/>
            </a:solidFill>
          </a:ln>
        </p:spPr>
      </p:pic>
      <p:cxnSp>
        <p:nvCxnSpPr>
          <p:cNvPr id="81" name="Connecteur droit avec flèche 80"/>
          <p:cNvCxnSpPr/>
          <p:nvPr/>
        </p:nvCxnSpPr>
        <p:spPr>
          <a:xfrm>
            <a:off x="2857853" y="3195180"/>
            <a:ext cx="0" cy="546098"/>
          </a:xfrm>
          <a:prstGeom prst="straightConnector1">
            <a:avLst/>
          </a:prstGeom>
          <a:ln w="19050">
            <a:solidFill>
              <a:schemeClr val="bg2">
                <a:lumMod val="7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2857853" y="3179278"/>
            <a:ext cx="0" cy="562000"/>
          </a:xfrm>
          <a:prstGeom prst="straightConnector1">
            <a:avLst/>
          </a:prstGeom>
          <a:ln w="31750">
            <a:solidFill>
              <a:srgbClr val="FFC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83" name="Titre 1"/>
          <p:cNvSpPr>
            <a:spLocks noGrp="1"/>
          </p:cNvSpPr>
          <p:nvPr>
            <p:ph type="title"/>
          </p:nvPr>
        </p:nvSpPr>
        <p:spPr>
          <a:xfrm>
            <a:off x="1927284" y="529969"/>
            <a:ext cx="7632848" cy="562074"/>
          </a:xfrm>
        </p:spPr>
        <p:txBody>
          <a:bodyPr>
            <a:normAutofit fontScale="90000"/>
          </a:bodyPr>
          <a:lstStyle/>
          <a:p>
            <a:r>
              <a:rPr lang="fr-FR" sz="2400" b="1" dirty="0" smtClean="0">
                <a:solidFill>
                  <a:srgbClr val="7C8790"/>
                </a:solidFill>
              </a:rPr>
              <a:t>A </a:t>
            </a:r>
            <a:r>
              <a:rPr lang="fr-FR" sz="2400" b="1" dirty="0" err="1" smtClean="0">
                <a:solidFill>
                  <a:srgbClr val="7C8790"/>
                </a:solidFill>
              </a:rPr>
              <a:t>early</a:t>
            </a:r>
            <a:r>
              <a:rPr lang="fr-FR" sz="2400" b="1" dirty="0" smtClean="0">
                <a:solidFill>
                  <a:srgbClr val="7C8790"/>
                </a:solidFill>
              </a:rPr>
              <a:t>-stage call </a:t>
            </a:r>
            <a:r>
              <a:rPr lang="fr-FR" sz="2400" b="1" dirty="0">
                <a:solidFill>
                  <a:srgbClr val="7C8790"/>
                </a:solidFill>
              </a:rPr>
              <a:t>to </a:t>
            </a:r>
            <a:r>
              <a:rPr lang="fr-FR" sz="2400" b="1" dirty="0" err="1">
                <a:solidFill>
                  <a:srgbClr val="7C8790"/>
                </a:solidFill>
              </a:rPr>
              <a:t>foster</a:t>
            </a:r>
            <a:r>
              <a:rPr lang="fr-FR" sz="2400" b="1" dirty="0">
                <a:solidFill>
                  <a:srgbClr val="7C8790"/>
                </a:solidFill>
              </a:rPr>
              <a:t> </a:t>
            </a:r>
            <a:r>
              <a:rPr lang="fr-FR" sz="2400" b="1" dirty="0" err="1">
                <a:solidFill>
                  <a:srgbClr val="7C8790"/>
                </a:solidFill>
              </a:rPr>
              <a:t>technology</a:t>
            </a:r>
            <a:r>
              <a:rPr lang="fr-FR" sz="2400" b="1" dirty="0">
                <a:solidFill>
                  <a:srgbClr val="7C8790"/>
                </a:solidFill>
              </a:rPr>
              <a:t> </a:t>
            </a:r>
            <a:r>
              <a:rPr lang="fr-FR" sz="2400" b="1" dirty="0" err="1" smtClean="0">
                <a:solidFill>
                  <a:srgbClr val="7C8790"/>
                </a:solidFill>
              </a:rPr>
              <a:t>transfer</a:t>
            </a:r>
            <a:r>
              <a:rPr lang="fr-FR" sz="2400" b="1" dirty="0" smtClean="0">
                <a:solidFill>
                  <a:srgbClr val="7C8790"/>
                </a:solidFill>
              </a:rPr>
              <a:t/>
            </a:r>
            <a:br>
              <a:rPr lang="fr-FR" sz="2400" b="1" dirty="0" smtClean="0">
                <a:solidFill>
                  <a:srgbClr val="7C8790"/>
                </a:solidFill>
              </a:rPr>
            </a:br>
            <a:endParaRPr lang="fr-FR" sz="2700" dirty="0">
              <a:solidFill>
                <a:srgbClr val="7C8790"/>
              </a:solidFill>
            </a:endParaRPr>
          </a:p>
        </p:txBody>
      </p:sp>
      <p:sp>
        <p:nvSpPr>
          <p:cNvPr id="84" name="Espace réservé du numéro de diapositive 3"/>
          <p:cNvSpPr>
            <a:spLocks noGrp="1"/>
          </p:cNvSpPr>
          <p:nvPr>
            <p:ph type="sldNum" sz="quarter" idx="12"/>
          </p:nvPr>
        </p:nvSpPr>
        <p:spPr>
          <a:xfrm>
            <a:off x="467544" y="6356350"/>
            <a:ext cx="1284450" cy="376144"/>
          </a:xfrm>
        </p:spPr>
        <p:txBody>
          <a:bodyPr/>
          <a:lstStyle/>
          <a:p>
            <a:r>
              <a:rPr lang="fr-FR" sz="900" dirty="0"/>
              <a:t>4</a:t>
            </a:r>
            <a:endParaRPr lang="fr-FR" dirty="0"/>
          </a:p>
        </p:txBody>
      </p:sp>
    </p:spTree>
    <p:extLst>
      <p:ext uri="{BB962C8B-B14F-4D97-AF65-F5344CB8AC3E}">
        <p14:creationId xmlns:p14="http://schemas.microsoft.com/office/powerpoint/2010/main" val="143346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re 4"/>
          <p:cNvSpPr>
            <a:spLocks noGrp="1"/>
          </p:cNvSpPr>
          <p:nvPr>
            <p:ph type="title"/>
          </p:nvPr>
        </p:nvSpPr>
        <p:spPr>
          <a:xfrm>
            <a:off x="1970708" y="518216"/>
            <a:ext cx="4684532" cy="603904"/>
          </a:xfrm>
        </p:spPr>
        <p:txBody>
          <a:bodyPr>
            <a:noAutofit/>
          </a:bodyPr>
          <a:lstStyle/>
          <a:p>
            <a:r>
              <a:rPr lang="fr-FR" sz="2200" b="1" dirty="0" smtClean="0">
                <a:solidFill>
                  <a:srgbClr val="7C8790"/>
                </a:solidFill>
              </a:rPr>
              <a:t>Financial support</a:t>
            </a:r>
            <a:endParaRPr lang="fr-FR" sz="2200" b="1" dirty="0">
              <a:solidFill>
                <a:srgbClr val="7C8790"/>
              </a:solidFill>
              <a:latin typeface="+mn-lt"/>
            </a:endParaRPr>
          </a:p>
        </p:txBody>
      </p:sp>
      <p:sp>
        <p:nvSpPr>
          <p:cNvPr id="3" name="Espace réservé du numéro de diapositive 2"/>
          <p:cNvSpPr>
            <a:spLocks noGrp="1"/>
          </p:cNvSpPr>
          <p:nvPr>
            <p:ph type="sldNum" sz="quarter" idx="12"/>
          </p:nvPr>
        </p:nvSpPr>
        <p:spPr/>
        <p:txBody>
          <a:bodyPr/>
          <a:lstStyle/>
          <a:p>
            <a:pPr>
              <a:defRPr/>
            </a:pPr>
            <a:fld id="{B9922D4F-81DF-E24F-A8C5-909B31502124}" type="slidenum">
              <a:rPr lang="fr-FR" smtClean="0"/>
              <a:pPr>
                <a:defRPr/>
              </a:pPr>
              <a:t>4</a:t>
            </a:fld>
            <a:endParaRPr lang="fr-FR" dirty="0"/>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14105" b="29839"/>
          <a:stretch/>
        </p:blipFill>
        <p:spPr>
          <a:xfrm>
            <a:off x="0" y="4393485"/>
            <a:ext cx="9220201" cy="1771600"/>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sp>
        <p:nvSpPr>
          <p:cNvPr id="10" name="ZoneTexte 9"/>
          <p:cNvSpPr txBox="1"/>
          <p:nvPr/>
        </p:nvSpPr>
        <p:spPr>
          <a:xfrm>
            <a:off x="537528" y="1692019"/>
            <a:ext cx="7550892" cy="2400657"/>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fr-FR" sz="2000" dirty="0" err="1" smtClean="0">
                <a:solidFill>
                  <a:schemeClr val="tx2"/>
                </a:solidFill>
              </a:rPr>
              <a:t>Eligibility</a:t>
            </a:r>
            <a:r>
              <a:rPr lang="fr-FR" sz="2000" dirty="0" smtClean="0">
                <a:solidFill>
                  <a:schemeClr val="tx2"/>
                </a:solidFill>
              </a:rPr>
              <a:t> : </a:t>
            </a:r>
            <a:r>
              <a:rPr lang="fr-FR" sz="2000" b="1" dirty="0" err="1" smtClean="0">
                <a:solidFill>
                  <a:srgbClr val="63003C"/>
                </a:solidFill>
              </a:rPr>
              <a:t>members</a:t>
            </a:r>
            <a:r>
              <a:rPr lang="fr-FR" sz="2000" b="1" dirty="0" smtClean="0">
                <a:solidFill>
                  <a:srgbClr val="63003C"/>
                </a:solidFill>
              </a:rPr>
              <a:t> of </a:t>
            </a:r>
            <a:r>
              <a:rPr lang="fr-FR" sz="2000" b="1" dirty="0" err="1" smtClean="0">
                <a:solidFill>
                  <a:srgbClr val="63003C"/>
                </a:solidFill>
              </a:rPr>
              <a:t>IdEX</a:t>
            </a:r>
            <a:r>
              <a:rPr lang="fr-FR" sz="2000" b="1" dirty="0" smtClean="0">
                <a:solidFill>
                  <a:srgbClr val="63003C"/>
                </a:solidFill>
              </a:rPr>
              <a:t> Paris-Saclay</a:t>
            </a:r>
          </a:p>
          <a:p>
            <a:pPr marL="285750" indent="-285750">
              <a:spcAft>
                <a:spcPts val="1200"/>
              </a:spcAft>
              <a:buFont typeface="Wingdings" panose="05000000000000000000" pitchFamily="2" charset="2"/>
              <a:buChar char="Ø"/>
            </a:pPr>
            <a:r>
              <a:rPr lang="fr-FR" sz="2000" dirty="0">
                <a:solidFill>
                  <a:schemeClr val="tx2"/>
                </a:solidFill>
              </a:rPr>
              <a:t>Funding : </a:t>
            </a:r>
            <a:r>
              <a:rPr lang="fr-FR" sz="2000" b="1" dirty="0" err="1">
                <a:solidFill>
                  <a:srgbClr val="63003C"/>
                </a:solidFill>
              </a:rPr>
              <a:t>IdEX</a:t>
            </a:r>
            <a:r>
              <a:rPr lang="fr-FR" sz="2000" b="1" dirty="0">
                <a:solidFill>
                  <a:srgbClr val="884463"/>
                </a:solidFill>
              </a:rPr>
              <a:t> </a:t>
            </a:r>
            <a:r>
              <a:rPr lang="fr-FR" sz="2000" dirty="0">
                <a:solidFill>
                  <a:schemeClr val="tx2"/>
                </a:solidFill>
              </a:rPr>
              <a:t>and</a:t>
            </a:r>
            <a:r>
              <a:rPr lang="fr-FR" sz="2000" b="1" dirty="0">
                <a:solidFill>
                  <a:srgbClr val="884463"/>
                </a:solidFill>
              </a:rPr>
              <a:t> </a:t>
            </a:r>
            <a:r>
              <a:rPr lang="fr-FR" sz="2000" b="1" dirty="0">
                <a:solidFill>
                  <a:srgbClr val="63003C"/>
                </a:solidFill>
              </a:rPr>
              <a:t>Labex </a:t>
            </a:r>
            <a:r>
              <a:rPr lang="fr-FR" sz="2000" b="1" dirty="0" err="1">
                <a:solidFill>
                  <a:srgbClr val="63003C"/>
                </a:solidFill>
              </a:rPr>
              <a:t>partners</a:t>
            </a:r>
            <a:endParaRPr lang="fr-FR" sz="2000" b="1" dirty="0">
              <a:solidFill>
                <a:srgbClr val="63003C"/>
              </a:solidFill>
            </a:endParaRPr>
          </a:p>
          <a:p>
            <a:pPr marL="285750" indent="-285750">
              <a:spcAft>
                <a:spcPts val="1200"/>
              </a:spcAft>
              <a:buFont typeface="Wingdings" panose="05000000000000000000" pitchFamily="2" charset="2"/>
              <a:buChar char="Ø"/>
            </a:pPr>
            <a:r>
              <a:rPr lang="fr-FR" sz="2000" dirty="0" err="1" smtClean="0">
                <a:solidFill>
                  <a:schemeClr val="tx2"/>
                </a:solidFill>
              </a:rPr>
              <a:t>Average</a:t>
            </a:r>
            <a:r>
              <a:rPr lang="fr-FR" sz="2000" dirty="0" smtClean="0">
                <a:solidFill>
                  <a:schemeClr val="tx2"/>
                </a:solidFill>
              </a:rPr>
              <a:t> budget </a:t>
            </a:r>
            <a:r>
              <a:rPr lang="fr-FR" sz="2000" dirty="0" err="1" smtClean="0">
                <a:solidFill>
                  <a:schemeClr val="tx2"/>
                </a:solidFill>
              </a:rPr>
              <a:t>allocated</a:t>
            </a:r>
            <a:r>
              <a:rPr lang="fr-FR" sz="2000" dirty="0" smtClean="0">
                <a:solidFill>
                  <a:schemeClr val="tx2"/>
                </a:solidFill>
              </a:rPr>
              <a:t> by </a:t>
            </a:r>
            <a:r>
              <a:rPr lang="fr-FR" sz="2000" dirty="0" err="1" smtClean="0">
                <a:solidFill>
                  <a:schemeClr val="tx2"/>
                </a:solidFill>
              </a:rPr>
              <a:t>project</a:t>
            </a:r>
            <a:r>
              <a:rPr lang="fr-FR" sz="2000" dirty="0" smtClean="0">
                <a:solidFill>
                  <a:schemeClr val="tx2"/>
                </a:solidFill>
              </a:rPr>
              <a:t>: </a:t>
            </a:r>
            <a:r>
              <a:rPr lang="fr-FR" sz="2000" b="1" dirty="0" smtClean="0">
                <a:solidFill>
                  <a:srgbClr val="63003C"/>
                </a:solidFill>
              </a:rPr>
              <a:t>€65 000</a:t>
            </a:r>
            <a:endParaRPr lang="fr-FR" sz="2000" dirty="0" smtClean="0">
              <a:solidFill>
                <a:srgbClr val="63003C"/>
              </a:solidFill>
            </a:endParaRPr>
          </a:p>
          <a:p>
            <a:pPr marL="285750" indent="-285750">
              <a:buFont typeface="Wingdings" panose="05000000000000000000" pitchFamily="2" charset="2"/>
              <a:buChar char="Ø"/>
            </a:pPr>
            <a:r>
              <a:rPr lang="fr-FR" sz="2000" dirty="0" err="1" smtClean="0">
                <a:solidFill>
                  <a:schemeClr val="tx2"/>
                </a:solidFill>
              </a:rPr>
              <a:t>Since</a:t>
            </a:r>
            <a:r>
              <a:rPr lang="fr-FR" sz="2000" dirty="0" smtClean="0">
                <a:solidFill>
                  <a:schemeClr val="tx2"/>
                </a:solidFill>
              </a:rPr>
              <a:t> </a:t>
            </a:r>
            <a:r>
              <a:rPr lang="fr-FR" sz="2000" dirty="0">
                <a:solidFill>
                  <a:schemeClr val="tx2"/>
                </a:solidFill>
              </a:rPr>
              <a:t>2013, Poc in labs </a:t>
            </a:r>
            <a:r>
              <a:rPr lang="fr-FR" sz="2000" dirty="0" smtClean="0">
                <a:solidFill>
                  <a:schemeClr val="tx2"/>
                </a:solidFill>
              </a:rPr>
              <a:t>is :</a:t>
            </a:r>
            <a:endParaRPr lang="fr-FR" sz="2000" dirty="0">
              <a:solidFill>
                <a:schemeClr val="tx2"/>
              </a:solidFill>
            </a:endParaRPr>
          </a:p>
          <a:p>
            <a:pPr marL="800100" lvl="1" indent="-342900">
              <a:buFontTx/>
              <a:buChar char="-"/>
            </a:pPr>
            <a:r>
              <a:rPr lang="fr-FR" sz="2000" dirty="0">
                <a:solidFill>
                  <a:schemeClr val="tx2"/>
                </a:solidFill>
              </a:rPr>
              <a:t>5 calls for </a:t>
            </a:r>
            <a:r>
              <a:rPr lang="fr-FR" sz="2000" dirty="0" err="1" smtClean="0">
                <a:solidFill>
                  <a:schemeClr val="tx2"/>
                </a:solidFill>
              </a:rPr>
              <a:t>projects</a:t>
            </a:r>
            <a:endParaRPr lang="fr-FR" sz="2000" dirty="0">
              <a:solidFill>
                <a:schemeClr val="tx2"/>
              </a:solidFill>
            </a:endParaRPr>
          </a:p>
          <a:p>
            <a:pPr marL="800100" lvl="1" indent="-342900">
              <a:buFontTx/>
              <a:buChar char="-"/>
            </a:pPr>
            <a:r>
              <a:rPr lang="fr-FR" sz="2000" b="1" dirty="0" smtClean="0">
                <a:solidFill>
                  <a:srgbClr val="63003C"/>
                </a:solidFill>
              </a:rPr>
              <a:t>186 </a:t>
            </a:r>
            <a:r>
              <a:rPr lang="fr-FR" sz="2000" b="1" dirty="0" err="1">
                <a:solidFill>
                  <a:srgbClr val="63003C"/>
                </a:solidFill>
              </a:rPr>
              <a:t>projects</a:t>
            </a:r>
            <a:r>
              <a:rPr lang="fr-FR" sz="2000" b="1" dirty="0">
                <a:solidFill>
                  <a:srgbClr val="63003C"/>
                </a:solidFill>
              </a:rPr>
              <a:t> </a:t>
            </a:r>
            <a:r>
              <a:rPr lang="fr-FR" sz="2000" b="1" dirty="0" err="1">
                <a:solidFill>
                  <a:srgbClr val="63003C"/>
                </a:solidFill>
              </a:rPr>
              <a:t>supported</a:t>
            </a:r>
            <a:r>
              <a:rPr lang="fr-FR" sz="2000" dirty="0">
                <a:solidFill>
                  <a:srgbClr val="63003C"/>
                </a:solidFill>
              </a:rPr>
              <a:t> </a:t>
            </a:r>
            <a:r>
              <a:rPr lang="fr-FR" sz="2000" dirty="0">
                <a:solidFill>
                  <a:schemeClr val="tx2"/>
                </a:solidFill>
              </a:rPr>
              <a:t>for a total budget of €</a:t>
            </a:r>
            <a:r>
              <a:rPr lang="fr-FR" sz="2000" dirty="0" smtClean="0">
                <a:solidFill>
                  <a:schemeClr val="tx2"/>
                </a:solidFill>
              </a:rPr>
              <a:t>12,1m. </a:t>
            </a:r>
          </a:p>
        </p:txBody>
      </p:sp>
      <p:pic>
        <p:nvPicPr>
          <p:cNvPr id="12" name="Image 11"/>
          <p:cNvPicPr>
            <a:picLocks noChangeAspect="1"/>
          </p:cNvPicPr>
          <p:nvPr/>
        </p:nvPicPr>
        <p:blipFill>
          <a:blip r:embed="rId4"/>
          <a:stretch>
            <a:fillRect/>
          </a:stretch>
        </p:blipFill>
        <p:spPr>
          <a:xfrm>
            <a:off x="6194610" y="2507187"/>
            <a:ext cx="625423" cy="640677"/>
          </a:xfrm>
          <a:prstGeom prst="rect">
            <a:avLst/>
          </a:prstGeom>
        </p:spPr>
      </p:pic>
      <p:sp>
        <p:nvSpPr>
          <p:cNvPr id="8" name="Rectangle à coins arrondis 7"/>
          <p:cNvSpPr/>
          <p:nvPr/>
        </p:nvSpPr>
        <p:spPr>
          <a:xfrm>
            <a:off x="6987005" y="2532686"/>
            <a:ext cx="1970977" cy="589678"/>
          </a:xfrm>
          <a:prstGeom prst="roundRect">
            <a:avLst/>
          </a:prstGeom>
          <a:solidFill>
            <a:srgbClr val="7C8790">
              <a:alpha val="59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2012</a:t>
            </a:r>
          </a:p>
          <a:p>
            <a:pPr algn="ctr"/>
            <a:r>
              <a:rPr lang="en-US" sz="1600" b="1" dirty="0" err="1" smtClean="0"/>
              <a:t>IdEX</a:t>
            </a:r>
            <a:r>
              <a:rPr lang="en-US" sz="1600" b="1" dirty="0" smtClean="0"/>
              <a:t> Paris-Saclay</a:t>
            </a:r>
            <a:endParaRPr lang="en-US" sz="1600" b="1" dirty="0"/>
          </a:p>
        </p:txBody>
      </p:sp>
    </p:spTree>
    <p:extLst>
      <p:ext uri="{BB962C8B-B14F-4D97-AF65-F5344CB8AC3E}">
        <p14:creationId xmlns:p14="http://schemas.microsoft.com/office/powerpoint/2010/main" val="7869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7281" y="518683"/>
            <a:ext cx="5974539" cy="562074"/>
          </a:xfrm>
        </p:spPr>
        <p:txBody>
          <a:bodyPr>
            <a:normAutofit/>
          </a:bodyPr>
          <a:lstStyle/>
          <a:p>
            <a:r>
              <a:rPr lang="en-US" sz="2200" b="1" dirty="0">
                <a:solidFill>
                  <a:srgbClr val="7C8790"/>
                </a:solidFill>
              </a:rPr>
              <a:t>S</a:t>
            </a:r>
            <a:r>
              <a:rPr lang="en-US" sz="2200" b="1" dirty="0" smtClean="0">
                <a:solidFill>
                  <a:srgbClr val="7C8790"/>
                </a:solidFill>
              </a:rPr>
              <a:t>upport for </a:t>
            </a:r>
            <a:r>
              <a:rPr lang="en-US" sz="2200" b="1" dirty="0">
                <a:solidFill>
                  <a:srgbClr val="7C8790"/>
                </a:solidFill>
              </a:rPr>
              <a:t>project leaders</a:t>
            </a:r>
            <a:endParaRPr lang="fr-FR" sz="2200" b="1" dirty="0">
              <a:solidFill>
                <a:srgbClr val="7C8790"/>
              </a:solidFill>
            </a:endParaRPr>
          </a:p>
        </p:txBody>
      </p:sp>
      <p:sp>
        <p:nvSpPr>
          <p:cNvPr id="4" name="Espace réservé du numéro de diapositive 3"/>
          <p:cNvSpPr>
            <a:spLocks noGrp="1"/>
          </p:cNvSpPr>
          <p:nvPr>
            <p:ph type="sldNum" sz="quarter" idx="12"/>
          </p:nvPr>
        </p:nvSpPr>
        <p:spPr>
          <a:xfrm>
            <a:off x="302016" y="6427087"/>
            <a:ext cx="1080120" cy="361494"/>
          </a:xfrm>
        </p:spPr>
        <p:txBody>
          <a:bodyPr/>
          <a:lstStyle/>
          <a:p>
            <a:fld id="{641C90A5-C474-45C2-8719-E69FDD0C6A55}" type="slidenum">
              <a:rPr lang="fr-FR" smtClean="0"/>
              <a:pPr/>
              <a:t>5</a:t>
            </a:fld>
            <a:endParaRPr lang="fr-FR" dirty="0"/>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sp>
        <p:nvSpPr>
          <p:cNvPr id="8" name="ZoneTexte 7"/>
          <p:cNvSpPr txBox="1"/>
          <p:nvPr/>
        </p:nvSpPr>
        <p:spPr>
          <a:xfrm>
            <a:off x="427174" y="1854087"/>
            <a:ext cx="5881610" cy="707886"/>
          </a:xfrm>
          <a:prstGeom prst="rect">
            <a:avLst/>
          </a:prstGeom>
          <a:noFill/>
        </p:spPr>
        <p:txBody>
          <a:bodyPr wrap="square" rtlCol="0">
            <a:spAutoFit/>
          </a:bodyPr>
          <a:lstStyle/>
          <a:p>
            <a:pPr>
              <a:spcAft>
                <a:spcPts val="1800"/>
              </a:spcAft>
            </a:pPr>
            <a:r>
              <a:rPr lang="fr-FR" sz="2000" b="1" dirty="0" smtClean="0">
                <a:solidFill>
                  <a:srgbClr val="FFC425"/>
                </a:solidFill>
              </a:rPr>
              <a:t>Poc in labs</a:t>
            </a:r>
            <a:r>
              <a:rPr lang="fr-FR" sz="2000" dirty="0" smtClean="0">
                <a:solidFill>
                  <a:schemeClr val="tx2"/>
                </a:solidFill>
              </a:rPr>
              <a:t> </a:t>
            </a:r>
            <a:r>
              <a:rPr lang="fr-FR" sz="2000" dirty="0" err="1" smtClean="0">
                <a:solidFill>
                  <a:schemeClr val="tx2"/>
                </a:solidFill>
              </a:rPr>
              <a:t>also</a:t>
            </a:r>
            <a:r>
              <a:rPr lang="fr-FR" sz="2000" dirty="0" smtClean="0">
                <a:solidFill>
                  <a:schemeClr val="tx2"/>
                </a:solidFill>
              </a:rPr>
              <a:t> </a:t>
            </a:r>
            <a:r>
              <a:rPr lang="fr-FR" sz="2000" dirty="0" err="1" smtClean="0">
                <a:solidFill>
                  <a:schemeClr val="tx2"/>
                </a:solidFill>
              </a:rPr>
              <a:t>includes</a:t>
            </a:r>
            <a:r>
              <a:rPr lang="fr-FR" sz="2000" dirty="0" smtClean="0">
                <a:solidFill>
                  <a:schemeClr val="tx2"/>
                </a:solidFill>
              </a:rPr>
              <a:t> </a:t>
            </a:r>
            <a:r>
              <a:rPr lang="fr-FR" sz="2000" b="1" dirty="0" smtClean="0">
                <a:solidFill>
                  <a:srgbClr val="63003C"/>
                </a:solidFill>
              </a:rPr>
              <a:t>4 training sessions </a:t>
            </a:r>
            <a:r>
              <a:rPr lang="fr-FR" sz="2000" dirty="0" smtClean="0">
                <a:solidFill>
                  <a:schemeClr val="tx2"/>
                </a:solidFill>
              </a:rPr>
              <a:t>to </a:t>
            </a:r>
            <a:r>
              <a:rPr lang="fr-FR" sz="2000" dirty="0" err="1" smtClean="0">
                <a:solidFill>
                  <a:schemeClr val="tx2"/>
                </a:solidFill>
              </a:rPr>
              <a:t>enhance</a:t>
            </a:r>
            <a:r>
              <a:rPr lang="fr-FR" sz="2000" dirty="0" smtClean="0">
                <a:solidFill>
                  <a:schemeClr val="tx2"/>
                </a:solidFill>
              </a:rPr>
              <a:t> </a:t>
            </a:r>
            <a:r>
              <a:rPr lang="fr-FR" sz="2000" dirty="0" err="1" smtClean="0">
                <a:solidFill>
                  <a:schemeClr val="tx2"/>
                </a:solidFill>
              </a:rPr>
              <a:t>awareness</a:t>
            </a:r>
            <a:r>
              <a:rPr lang="fr-FR" sz="2000" dirty="0" smtClean="0">
                <a:solidFill>
                  <a:schemeClr val="tx2"/>
                </a:solidFill>
              </a:rPr>
              <a:t> of </a:t>
            </a:r>
            <a:r>
              <a:rPr lang="fr-FR" sz="2000" dirty="0" err="1" smtClean="0">
                <a:solidFill>
                  <a:schemeClr val="tx2"/>
                </a:solidFill>
              </a:rPr>
              <a:t>project</a:t>
            </a:r>
            <a:r>
              <a:rPr lang="fr-FR" sz="2000" dirty="0" smtClean="0">
                <a:solidFill>
                  <a:schemeClr val="tx2"/>
                </a:solidFill>
              </a:rPr>
              <a:t> leaders </a:t>
            </a:r>
            <a:r>
              <a:rPr lang="fr-FR" sz="2000" dirty="0" err="1" smtClean="0">
                <a:solidFill>
                  <a:schemeClr val="tx2"/>
                </a:solidFill>
              </a:rPr>
              <a:t>regarding</a:t>
            </a:r>
            <a:r>
              <a:rPr lang="fr-FR" sz="2000" dirty="0" smtClean="0">
                <a:solidFill>
                  <a:schemeClr val="tx2"/>
                </a:solidFill>
              </a:rPr>
              <a:t> :</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5734" y="5691829"/>
            <a:ext cx="718446" cy="451676"/>
          </a:xfrm>
          <a:prstGeom prst="rect">
            <a:avLst/>
          </a:prstGeom>
          <a:noFill/>
        </p:spPr>
      </p:pic>
      <p:sp>
        <p:nvSpPr>
          <p:cNvPr id="6" name="Rectangle 5"/>
          <p:cNvSpPr/>
          <p:nvPr/>
        </p:nvSpPr>
        <p:spPr>
          <a:xfrm>
            <a:off x="427174" y="5786812"/>
            <a:ext cx="3425938" cy="323165"/>
          </a:xfrm>
          <a:prstGeom prst="rect">
            <a:avLst/>
          </a:prstGeom>
        </p:spPr>
        <p:txBody>
          <a:bodyPr wrap="none">
            <a:spAutoFit/>
          </a:bodyPr>
          <a:lstStyle/>
          <a:p>
            <a:r>
              <a:rPr lang="fr-FR" sz="1500" dirty="0" err="1" smtClean="0">
                <a:solidFill>
                  <a:schemeClr val="tx2"/>
                </a:solidFill>
              </a:rPr>
              <a:t>Partners</a:t>
            </a:r>
            <a:r>
              <a:rPr lang="fr-FR" sz="1500" dirty="0" smtClean="0">
                <a:solidFill>
                  <a:schemeClr val="tx2"/>
                </a:solidFill>
              </a:rPr>
              <a:t> of the 2018 Call for </a:t>
            </a:r>
            <a:r>
              <a:rPr lang="fr-FR" sz="1500" dirty="0" err="1" smtClean="0">
                <a:solidFill>
                  <a:schemeClr val="tx2"/>
                </a:solidFill>
              </a:rPr>
              <a:t>projects</a:t>
            </a:r>
            <a:r>
              <a:rPr lang="fr-FR" sz="1500" dirty="0" smtClean="0">
                <a:solidFill>
                  <a:schemeClr val="tx2"/>
                </a:solidFill>
              </a:rPr>
              <a:t> :</a:t>
            </a:r>
            <a:endParaRPr lang="fr-FR" sz="1500" dirty="0"/>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8163" y="5775997"/>
            <a:ext cx="714232" cy="368344"/>
          </a:xfrm>
          <a:prstGeom prst="rect">
            <a:avLst/>
          </a:prstGeom>
        </p:spPr>
      </p:pic>
      <p:pic>
        <p:nvPicPr>
          <p:cNvPr id="17" name="Image 16"/>
          <p:cNvPicPr>
            <a:picLocks noChangeAspect="1"/>
          </p:cNvPicPr>
          <p:nvPr/>
        </p:nvPicPr>
        <p:blipFill rotWithShape="1">
          <a:blip r:embed="rId6">
            <a:extLst>
              <a:ext uri="{28A0092B-C50C-407E-A947-70E740481C1C}">
                <a14:useLocalDpi xmlns:a14="http://schemas.microsoft.com/office/drawing/2010/main" val="0"/>
              </a:ext>
            </a:extLst>
          </a:blip>
          <a:srcRect l="7454" t="23077" r="6522" b="28846"/>
          <a:stretch/>
        </p:blipFill>
        <p:spPr>
          <a:xfrm>
            <a:off x="5679901" y="5761739"/>
            <a:ext cx="1479396" cy="396575"/>
          </a:xfrm>
          <a:prstGeom prst="rect">
            <a:avLst/>
          </a:prstGeom>
        </p:spPr>
      </p:pic>
      <p:pic>
        <p:nvPicPr>
          <p:cNvPr id="18" name="Image 17"/>
          <p:cNvPicPr>
            <a:picLocks noChangeAspect="1"/>
          </p:cNvPicPr>
          <p:nvPr/>
        </p:nvPicPr>
        <p:blipFill rotWithShape="1">
          <a:blip r:embed="rId7" cstate="print">
            <a:extLst>
              <a:ext uri="{28A0092B-C50C-407E-A947-70E740481C1C}">
                <a14:useLocalDpi xmlns:a14="http://schemas.microsoft.com/office/drawing/2010/main" val="0"/>
              </a:ext>
            </a:extLst>
          </a:blip>
          <a:srcRect b="17875"/>
          <a:stretch/>
        </p:blipFill>
        <p:spPr>
          <a:xfrm>
            <a:off x="7286328" y="5681915"/>
            <a:ext cx="567584" cy="461490"/>
          </a:xfrm>
          <a:prstGeom prst="rect">
            <a:avLst/>
          </a:prstGeom>
        </p:spPr>
      </p:pic>
      <p:sp>
        <p:nvSpPr>
          <p:cNvPr id="19" name="Ellipse 18"/>
          <p:cNvSpPr/>
          <p:nvPr/>
        </p:nvSpPr>
        <p:spPr>
          <a:xfrm>
            <a:off x="2549380" y="3358560"/>
            <a:ext cx="1440000" cy="1440000"/>
          </a:xfrm>
          <a:prstGeom prst="ellipse">
            <a:avLst/>
          </a:prstGeom>
          <a:solidFill>
            <a:srgbClr val="63003C"/>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3388196" y="3161461"/>
            <a:ext cx="1800000" cy="792000"/>
          </a:xfrm>
          <a:prstGeom prst="roundRect">
            <a:avLst/>
          </a:prstGeom>
          <a:solidFill>
            <a:srgbClr val="884463"/>
          </a:solidFill>
          <a:ln>
            <a:solidFill>
              <a:srgbClr val="63003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Design</a:t>
            </a:r>
            <a:endParaRPr lang="fr-FR" b="1" dirty="0"/>
          </a:p>
        </p:txBody>
      </p:sp>
      <p:sp>
        <p:nvSpPr>
          <p:cNvPr id="21" name="Rectangle à coins arrondis 20"/>
          <p:cNvSpPr/>
          <p:nvPr/>
        </p:nvSpPr>
        <p:spPr>
          <a:xfrm>
            <a:off x="3388196" y="4205359"/>
            <a:ext cx="1800000" cy="792000"/>
          </a:xfrm>
          <a:prstGeom prst="roundRect">
            <a:avLst/>
          </a:prstGeom>
          <a:solidFill>
            <a:srgbClr val="884463"/>
          </a:solidFill>
          <a:ln>
            <a:solidFill>
              <a:srgbClr val="63003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Universal </a:t>
            </a:r>
          </a:p>
          <a:p>
            <a:pPr algn="ctr"/>
            <a:r>
              <a:rPr lang="fr-FR" b="1" dirty="0" smtClean="0"/>
              <a:t>Design</a:t>
            </a:r>
            <a:endParaRPr lang="fr-FR" b="1" dirty="0"/>
          </a:p>
        </p:txBody>
      </p:sp>
      <p:sp>
        <p:nvSpPr>
          <p:cNvPr id="22" name="Rectangle à coins arrondis 21"/>
          <p:cNvSpPr/>
          <p:nvPr/>
        </p:nvSpPr>
        <p:spPr>
          <a:xfrm>
            <a:off x="1332547" y="3163741"/>
            <a:ext cx="1800000" cy="792000"/>
          </a:xfrm>
          <a:prstGeom prst="roundRect">
            <a:avLst/>
          </a:prstGeom>
          <a:solidFill>
            <a:srgbClr val="884463"/>
          </a:solidFill>
          <a:ln>
            <a:solidFill>
              <a:srgbClr val="63003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t>Business</a:t>
            </a:r>
          </a:p>
          <a:p>
            <a:pPr algn="ctr"/>
            <a:r>
              <a:rPr lang="fr-FR" b="1" dirty="0" err="1"/>
              <a:t>c</a:t>
            </a:r>
            <a:r>
              <a:rPr lang="fr-FR" b="1" dirty="0" err="1" smtClean="0"/>
              <a:t>reation</a:t>
            </a:r>
            <a:endParaRPr lang="fr-FR" b="1" dirty="0" smtClean="0"/>
          </a:p>
          <a:p>
            <a:pPr algn="ctr"/>
            <a:r>
              <a:rPr lang="fr-FR" b="1" dirty="0"/>
              <a:t>t</a:t>
            </a:r>
            <a:r>
              <a:rPr lang="fr-FR" b="1" dirty="0" smtClean="0"/>
              <a:t>raining </a:t>
            </a:r>
            <a:endParaRPr lang="fr-FR" b="1" dirty="0"/>
          </a:p>
        </p:txBody>
      </p:sp>
      <p:sp>
        <p:nvSpPr>
          <p:cNvPr id="23" name="Rectangle à coins arrondis 22"/>
          <p:cNvSpPr/>
          <p:nvPr/>
        </p:nvSpPr>
        <p:spPr>
          <a:xfrm>
            <a:off x="1332547" y="4201379"/>
            <a:ext cx="1800000" cy="792000"/>
          </a:xfrm>
          <a:prstGeom prst="roundRect">
            <a:avLst/>
          </a:prstGeom>
          <a:solidFill>
            <a:srgbClr val="884463"/>
          </a:solidFill>
          <a:ln>
            <a:solidFill>
              <a:srgbClr val="63003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dirty="0" smtClean="0">
                <a:solidFill>
                  <a:schemeClr val="bg1"/>
                </a:solidFill>
              </a:rPr>
              <a:t>Lab2biz</a:t>
            </a:r>
            <a:endParaRPr lang="fr-FR" b="1" dirty="0">
              <a:solidFill>
                <a:schemeClr val="bg1"/>
              </a:solidFill>
            </a:endParaRPr>
          </a:p>
        </p:txBody>
      </p:sp>
      <p:sp>
        <p:nvSpPr>
          <p:cNvPr id="24" name="ZoneTexte 23"/>
          <p:cNvSpPr txBox="1"/>
          <p:nvPr/>
        </p:nvSpPr>
        <p:spPr>
          <a:xfrm>
            <a:off x="5865857" y="3167344"/>
            <a:ext cx="2428566" cy="1631216"/>
          </a:xfrm>
          <a:prstGeom prst="rect">
            <a:avLst/>
          </a:prstGeom>
          <a:noFill/>
        </p:spPr>
        <p:txBody>
          <a:bodyPr wrap="square" rtlCol="0">
            <a:spAutoFit/>
          </a:bodyPr>
          <a:lstStyle/>
          <a:p>
            <a:pPr algn="ctr">
              <a:spcAft>
                <a:spcPts val="1800"/>
              </a:spcAft>
            </a:pPr>
            <a:r>
              <a:rPr lang="fr-FR" sz="2000" dirty="0" smtClean="0">
                <a:solidFill>
                  <a:schemeClr val="tx2"/>
                </a:solidFill>
              </a:rPr>
              <a:t>This </a:t>
            </a:r>
            <a:r>
              <a:rPr lang="fr-FR" sz="2000" dirty="0" err="1" smtClean="0">
                <a:solidFill>
                  <a:schemeClr val="tx2"/>
                </a:solidFill>
              </a:rPr>
              <a:t>offers</a:t>
            </a:r>
            <a:r>
              <a:rPr lang="fr-FR" sz="2000" dirty="0" smtClean="0">
                <a:solidFill>
                  <a:schemeClr val="tx2"/>
                </a:solidFill>
              </a:rPr>
              <a:t> a complementary </a:t>
            </a:r>
            <a:r>
              <a:rPr lang="fr-FR" sz="2000" dirty="0" err="1" smtClean="0">
                <a:solidFill>
                  <a:schemeClr val="tx2"/>
                </a:solidFill>
              </a:rPr>
              <a:t>approach</a:t>
            </a:r>
            <a:r>
              <a:rPr lang="fr-FR" sz="2000" dirty="0" smtClean="0">
                <a:solidFill>
                  <a:schemeClr val="tx2"/>
                </a:solidFill>
              </a:rPr>
              <a:t> </a:t>
            </a:r>
            <a:r>
              <a:rPr lang="fr-FR" sz="2000" b="1" dirty="0" smtClean="0">
                <a:solidFill>
                  <a:srgbClr val="63003C"/>
                </a:solidFill>
              </a:rPr>
              <a:t>to the </a:t>
            </a:r>
            <a:r>
              <a:rPr lang="fr-FR" sz="2000" b="1" dirty="0" err="1" smtClean="0">
                <a:solidFill>
                  <a:srgbClr val="63003C"/>
                </a:solidFill>
              </a:rPr>
              <a:t>development</a:t>
            </a:r>
            <a:r>
              <a:rPr lang="fr-FR" sz="2000" b="1" dirty="0" smtClean="0">
                <a:solidFill>
                  <a:srgbClr val="63003C"/>
                </a:solidFill>
              </a:rPr>
              <a:t> of the </a:t>
            </a:r>
            <a:r>
              <a:rPr lang="fr-FR" sz="2000" b="1" dirty="0" err="1" smtClean="0">
                <a:solidFill>
                  <a:srgbClr val="63003C"/>
                </a:solidFill>
              </a:rPr>
              <a:t>projects</a:t>
            </a:r>
            <a:r>
              <a:rPr lang="fr-FR" sz="2000" dirty="0" smtClean="0">
                <a:solidFill>
                  <a:schemeClr val="tx2"/>
                </a:solidFill>
              </a:rPr>
              <a:t>. </a:t>
            </a:r>
          </a:p>
        </p:txBody>
      </p:sp>
    </p:spTree>
    <p:extLst>
      <p:ext uri="{BB962C8B-B14F-4D97-AF65-F5344CB8AC3E}">
        <p14:creationId xmlns:p14="http://schemas.microsoft.com/office/powerpoint/2010/main" val="1894198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998" y="524767"/>
            <a:ext cx="3359107" cy="562074"/>
          </a:xfrm>
        </p:spPr>
        <p:txBody>
          <a:bodyPr>
            <a:normAutofit/>
          </a:bodyPr>
          <a:lstStyle/>
          <a:p>
            <a:r>
              <a:rPr lang="fr-FR" sz="2400" b="1" dirty="0">
                <a:solidFill>
                  <a:srgbClr val="7C8790"/>
                </a:solidFill>
              </a:rPr>
              <a:t>Call for </a:t>
            </a:r>
            <a:r>
              <a:rPr lang="fr-FR" sz="2400" b="1" dirty="0" err="1" smtClean="0">
                <a:solidFill>
                  <a:srgbClr val="7C8790"/>
                </a:solidFill>
              </a:rPr>
              <a:t>projects</a:t>
            </a:r>
            <a:endParaRPr lang="fr-FR" sz="2400" b="1" dirty="0">
              <a:solidFill>
                <a:srgbClr val="7C8790"/>
              </a:solidFill>
            </a:endParaRPr>
          </a:p>
        </p:txBody>
      </p:sp>
      <p:sp>
        <p:nvSpPr>
          <p:cNvPr id="4" name="Espace réservé du numéro de diapositive 3"/>
          <p:cNvSpPr>
            <a:spLocks noGrp="1"/>
          </p:cNvSpPr>
          <p:nvPr>
            <p:ph type="sldNum" sz="quarter" idx="12"/>
          </p:nvPr>
        </p:nvSpPr>
        <p:spPr/>
        <p:txBody>
          <a:bodyPr/>
          <a:lstStyle/>
          <a:p>
            <a:fld id="{641C90A5-C474-45C2-8719-E69FDD0C6A55}" type="slidenum">
              <a:rPr lang="fr-FR" smtClean="0"/>
              <a:pPr/>
              <a:t>6</a:t>
            </a:fld>
            <a:endParaRPr lang="fr-FR"/>
          </a:p>
        </p:txBody>
      </p:sp>
      <p:sp>
        <p:nvSpPr>
          <p:cNvPr id="14" name="Bulle narrative : rectangle à coins arrondis 1"/>
          <p:cNvSpPr/>
          <p:nvPr/>
        </p:nvSpPr>
        <p:spPr>
          <a:xfrm>
            <a:off x="369375" y="2054359"/>
            <a:ext cx="1122366" cy="631970"/>
          </a:xfrm>
          <a:prstGeom prst="wedgeRoundRectCallout">
            <a:avLst>
              <a:gd name="adj1" fmla="val -24506"/>
              <a:gd name="adj2" fmla="val 190857"/>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1. </a:t>
            </a:r>
            <a:r>
              <a:rPr lang="fr-FR" sz="1400" dirty="0" err="1" smtClean="0">
                <a:solidFill>
                  <a:schemeClr val="tx1"/>
                </a:solidFill>
              </a:rPr>
              <a:t>Opening</a:t>
            </a:r>
            <a:r>
              <a:rPr lang="fr-FR" sz="1400" dirty="0" smtClean="0">
                <a:solidFill>
                  <a:schemeClr val="tx1"/>
                </a:solidFill>
              </a:rPr>
              <a:t> of the call</a:t>
            </a:r>
            <a:endParaRPr lang="fr-FR" sz="1400" dirty="0">
              <a:solidFill>
                <a:schemeClr val="tx1"/>
              </a:solidFill>
            </a:endParaRPr>
          </a:p>
        </p:txBody>
      </p:sp>
      <p:sp>
        <p:nvSpPr>
          <p:cNvPr id="15" name="Bulle narrative : rectangle à coins arrondis 1"/>
          <p:cNvSpPr/>
          <p:nvPr/>
        </p:nvSpPr>
        <p:spPr>
          <a:xfrm>
            <a:off x="1006729" y="4841126"/>
            <a:ext cx="1142563" cy="506299"/>
          </a:xfrm>
          <a:prstGeom prst="wedgeRoundRectCallout">
            <a:avLst>
              <a:gd name="adj1" fmla="val -19222"/>
              <a:gd name="adj2" fmla="val -220033"/>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2. </a:t>
            </a:r>
            <a:r>
              <a:rPr lang="fr-FR" sz="1400" dirty="0" err="1" smtClean="0">
                <a:solidFill>
                  <a:schemeClr val="tx1"/>
                </a:solidFill>
              </a:rPr>
              <a:t>Closing</a:t>
            </a:r>
            <a:r>
              <a:rPr lang="fr-FR" sz="1400" dirty="0" smtClean="0">
                <a:solidFill>
                  <a:schemeClr val="tx1"/>
                </a:solidFill>
              </a:rPr>
              <a:t> of the call</a:t>
            </a:r>
            <a:endParaRPr lang="fr-FR" sz="1400" dirty="0">
              <a:solidFill>
                <a:schemeClr val="tx1"/>
              </a:solidFill>
            </a:endParaRPr>
          </a:p>
        </p:txBody>
      </p:sp>
      <p:sp>
        <p:nvSpPr>
          <p:cNvPr id="16" name="Bulle narrative : rectangle à coins arrondis 1"/>
          <p:cNvSpPr/>
          <p:nvPr/>
        </p:nvSpPr>
        <p:spPr>
          <a:xfrm>
            <a:off x="1929557" y="1781013"/>
            <a:ext cx="1376273" cy="797222"/>
          </a:xfrm>
          <a:prstGeom prst="wedgeRoundRectCallout">
            <a:avLst>
              <a:gd name="adj1" fmla="val -34012"/>
              <a:gd name="adj2" fmla="val 176136"/>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3. Evaluation by jurys</a:t>
            </a:r>
            <a:endParaRPr lang="fr-FR" sz="1400" dirty="0">
              <a:solidFill>
                <a:schemeClr val="tx1"/>
              </a:solidFill>
            </a:endParaRPr>
          </a:p>
        </p:txBody>
      </p:sp>
      <p:sp>
        <p:nvSpPr>
          <p:cNvPr id="26" name="Bulle narrative : rectangle à coins arrondis 1"/>
          <p:cNvSpPr/>
          <p:nvPr/>
        </p:nvSpPr>
        <p:spPr>
          <a:xfrm>
            <a:off x="2500667" y="4776908"/>
            <a:ext cx="1304143" cy="537690"/>
          </a:xfrm>
          <a:prstGeom prst="wedgeRoundRectCallout">
            <a:avLst>
              <a:gd name="adj1" fmla="val -9380"/>
              <a:gd name="adj2" fmla="val -200204"/>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4. </a:t>
            </a:r>
            <a:r>
              <a:rPr lang="fr-FR" sz="1400" dirty="0" err="1" smtClean="0">
                <a:solidFill>
                  <a:schemeClr val="tx1"/>
                </a:solidFill>
              </a:rPr>
              <a:t>Selection</a:t>
            </a:r>
            <a:r>
              <a:rPr lang="fr-FR" sz="1400" dirty="0" smtClean="0">
                <a:solidFill>
                  <a:schemeClr val="tx1"/>
                </a:solidFill>
              </a:rPr>
              <a:t> of the winners</a:t>
            </a:r>
            <a:endParaRPr lang="fr-FR" sz="1400" dirty="0">
              <a:solidFill>
                <a:schemeClr val="tx1"/>
              </a:solidFill>
            </a:endParaRPr>
          </a:p>
        </p:txBody>
      </p:sp>
      <p:sp>
        <p:nvSpPr>
          <p:cNvPr id="3" name="Flèche droite 2"/>
          <p:cNvSpPr/>
          <p:nvPr/>
        </p:nvSpPr>
        <p:spPr>
          <a:xfrm>
            <a:off x="369375" y="3435750"/>
            <a:ext cx="3335176" cy="689441"/>
          </a:xfrm>
          <a:prstGeom prst="rightArrow">
            <a:avLst/>
          </a:prstGeom>
          <a:solidFill>
            <a:srgbClr val="884463"/>
          </a:solidFill>
          <a:ln>
            <a:solidFill>
              <a:srgbClr val="884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err="1" smtClean="0"/>
              <a:t>Feb</a:t>
            </a:r>
            <a:r>
              <a:rPr lang="fr-FR" sz="1400" b="1" dirty="0" smtClean="0"/>
              <a:t>        April         May          </a:t>
            </a:r>
            <a:r>
              <a:rPr lang="fr-FR" sz="1400" b="1" dirty="0" err="1" smtClean="0"/>
              <a:t>June</a:t>
            </a:r>
            <a:endParaRPr lang="fr-FR" sz="1400" b="1" dirty="0"/>
          </a:p>
        </p:txBody>
      </p:sp>
      <p:pic>
        <p:nvPicPr>
          <p:cNvPr id="23" name="Image 22"/>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sp>
        <p:nvSpPr>
          <p:cNvPr id="28" name="Rectangle à coins arrondis 27"/>
          <p:cNvSpPr/>
          <p:nvPr/>
        </p:nvSpPr>
        <p:spPr>
          <a:xfrm>
            <a:off x="4449572" y="4053809"/>
            <a:ext cx="3122803" cy="1023015"/>
          </a:xfrm>
          <a:prstGeom prst="roundRect">
            <a:avLst/>
          </a:prstGeom>
          <a:solidFill>
            <a:srgbClr val="7C8790">
              <a:alpha val="59000"/>
            </a:srgb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IP : property of </a:t>
            </a:r>
          </a:p>
          <a:p>
            <a:pPr algn="ctr"/>
            <a:r>
              <a:rPr lang="en-US" sz="1600" b="1" dirty="0" smtClean="0"/>
              <a:t>the members </a:t>
            </a:r>
            <a:r>
              <a:rPr lang="en-US" sz="1600" b="1" dirty="0"/>
              <a:t>of </a:t>
            </a:r>
          </a:p>
          <a:p>
            <a:pPr algn="ctr"/>
            <a:r>
              <a:rPr lang="en-US" sz="1600" b="1" dirty="0"/>
              <a:t>t</a:t>
            </a:r>
            <a:r>
              <a:rPr lang="en-US" sz="1600" b="1" dirty="0" smtClean="0"/>
              <a:t>he University Paris-Saclay</a:t>
            </a:r>
            <a:endParaRPr lang="en-US" sz="1600" b="1" dirty="0"/>
          </a:p>
        </p:txBody>
      </p:sp>
      <p:sp>
        <p:nvSpPr>
          <p:cNvPr id="30" name="Rectangle à coins arrondis 29"/>
          <p:cNvSpPr/>
          <p:nvPr/>
        </p:nvSpPr>
        <p:spPr>
          <a:xfrm>
            <a:off x="4449571" y="2444725"/>
            <a:ext cx="3122804" cy="1041425"/>
          </a:xfrm>
          <a:prstGeom prst="roundRect">
            <a:avLst/>
          </a:prstGeom>
          <a:solidFill>
            <a:srgbClr val="7C8790">
              <a:alpha val="59000"/>
            </a:srgb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leaders supported </a:t>
            </a:r>
            <a:r>
              <a:rPr lang="en-US" sz="1600" b="1" dirty="0"/>
              <a:t>by </a:t>
            </a:r>
            <a:r>
              <a:rPr lang="en-US" sz="1600" b="1" dirty="0" smtClean="0"/>
              <a:t>their Technology </a:t>
            </a:r>
            <a:r>
              <a:rPr lang="en-US" sz="1600" b="1" dirty="0"/>
              <a:t>Transfer Office (TTO) </a:t>
            </a:r>
          </a:p>
        </p:txBody>
      </p:sp>
    </p:spTree>
    <p:extLst>
      <p:ext uri="{BB962C8B-B14F-4D97-AF65-F5344CB8AC3E}">
        <p14:creationId xmlns:p14="http://schemas.microsoft.com/office/powerpoint/2010/main" val="332166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998" y="524767"/>
            <a:ext cx="3359107" cy="562074"/>
          </a:xfrm>
        </p:spPr>
        <p:txBody>
          <a:bodyPr>
            <a:normAutofit/>
          </a:bodyPr>
          <a:lstStyle/>
          <a:p>
            <a:r>
              <a:rPr lang="fr-FR" sz="2400" b="1" dirty="0">
                <a:solidFill>
                  <a:srgbClr val="7C8790"/>
                </a:solidFill>
              </a:rPr>
              <a:t>Call </a:t>
            </a:r>
            <a:r>
              <a:rPr lang="fr-FR" sz="2400" b="1" dirty="0" smtClean="0">
                <a:solidFill>
                  <a:srgbClr val="7C8790"/>
                </a:solidFill>
              </a:rPr>
              <a:t>for </a:t>
            </a:r>
            <a:r>
              <a:rPr lang="fr-FR" sz="2400" b="1" dirty="0" err="1" smtClean="0">
                <a:solidFill>
                  <a:srgbClr val="7C8790"/>
                </a:solidFill>
              </a:rPr>
              <a:t>projects</a:t>
            </a:r>
            <a:endParaRPr lang="fr-FR" sz="2400" b="1" dirty="0">
              <a:solidFill>
                <a:srgbClr val="7C8790"/>
              </a:solidFill>
            </a:endParaRPr>
          </a:p>
        </p:txBody>
      </p:sp>
      <p:sp>
        <p:nvSpPr>
          <p:cNvPr id="4" name="Espace réservé du numéro de diapositive 3"/>
          <p:cNvSpPr>
            <a:spLocks noGrp="1"/>
          </p:cNvSpPr>
          <p:nvPr>
            <p:ph type="sldNum" sz="quarter" idx="12"/>
          </p:nvPr>
        </p:nvSpPr>
        <p:spPr/>
        <p:txBody>
          <a:bodyPr/>
          <a:lstStyle/>
          <a:p>
            <a:fld id="{641C90A5-C474-45C2-8719-E69FDD0C6A55}" type="slidenum">
              <a:rPr lang="fr-FR" smtClean="0"/>
              <a:pPr/>
              <a:t>7</a:t>
            </a:fld>
            <a:endParaRPr lang="fr-FR"/>
          </a:p>
        </p:txBody>
      </p:sp>
      <p:sp>
        <p:nvSpPr>
          <p:cNvPr id="14" name="Bulle narrative : rectangle à coins arrondis 1"/>
          <p:cNvSpPr/>
          <p:nvPr/>
        </p:nvSpPr>
        <p:spPr>
          <a:xfrm>
            <a:off x="369375" y="2054359"/>
            <a:ext cx="1122366" cy="631970"/>
          </a:xfrm>
          <a:prstGeom prst="wedgeRoundRectCallout">
            <a:avLst>
              <a:gd name="adj1" fmla="val -24506"/>
              <a:gd name="adj2" fmla="val 190857"/>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1. </a:t>
            </a:r>
            <a:r>
              <a:rPr lang="fr-FR" sz="1400" dirty="0" err="1" smtClean="0">
                <a:solidFill>
                  <a:schemeClr val="tx1"/>
                </a:solidFill>
              </a:rPr>
              <a:t>Opening</a:t>
            </a:r>
            <a:r>
              <a:rPr lang="fr-FR" sz="1400" dirty="0" smtClean="0">
                <a:solidFill>
                  <a:schemeClr val="tx1"/>
                </a:solidFill>
              </a:rPr>
              <a:t> of the call</a:t>
            </a:r>
            <a:endParaRPr lang="fr-FR" sz="1400" dirty="0">
              <a:solidFill>
                <a:schemeClr val="tx1"/>
              </a:solidFill>
            </a:endParaRPr>
          </a:p>
        </p:txBody>
      </p:sp>
      <p:sp>
        <p:nvSpPr>
          <p:cNvPr id="15" name="Bulle narrative : rectangle à coins arrondis 1"/>
          <p:cNvSpPr/>
          <p:nvPr/>
        </p:nvSpPr>
        <p:spPr>
          <a:xfrm>
            <a:off x="1006729" y="4841126"/>
            <a:ext cx="1142563" cy="506299"/>
          </a:xfrm>
          <a:prstGeom prst="wedgeRoundRectCallout">
            <a:avLst>
              <a:gd name="adj1" fmla="val -19222"/>
              <a:gd name="adj2" fmla="val -220033"/>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2. </a:t>
            </a:r>
            <a:r>
              <a:rPr lang="fr-FR" sz="1400" dirty="0" err="1" smtClean="0">
                <a:solidFill>
                  <a:schemeClr val="tx1"/>
                </a:solidFill>
              </a:rPr>
              <a:t>Closing</a:t>
            </a:r>
            <a:r>
              <a:rPr lang="fr-FR" sz="1400" dirty="0" smtClean="0">
                <a:solidFill>
                  <a:schemeClr val="tx1"/>
                </a:solidFill>
              </a:rPr>
              <a:t> of the call</a:t>
            </a:r>
            <a:endParaRPr lang="fr-FR" sz="1400" dirty="0">
              <a:solidFill>
                <a:schemeClr val="tx1"/>
              </a:solidFill>
            </a:endParaRPr>
          </a:p>
        </p:txBody>
      </p:sp>
      <p:sp>
        <p:nvSpPr>
          <p:cNvPr id="16" name="Bulle narrative : rectangle à coins arrondis 1"/>
          <p:cNvSpPr/>
          <p:nvPr/>
        </p:nvSpPr>
        <p:spPr>
          <a:xfrm>
            <a:off x="1929557" y="1781013"/>
            <a:ext cx="1376273" cy="797222"/>
          </a:xfrm>
          <a:prstGeom prst="wedgeRoundRectCallout">
            <a:avLst>
              <a:gd name="adj1" fmla="val -34012"/>
              <a:gd name="adj2" fmla="val 176136"/>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3. Evaluation by jurys</a:t>
            </a:r>
            <a:endParaRPr lang="fr-FR" sz="1400" dirty="0">
              <a:solidFill>
                <a:schemeClr val="tx1"/>
              </a:solidFill>
            </a:endParaRPr>
          </a:p>
        </p:txBody>
      </p:sp>
      <p:sp>
        <p:nvSpPr>
          <p:cNvPr id="17" name="Bulle narrative : rectangle à coins arrondis 1"/>
          <p:cNvSpPr/>
          <p:nvPr/>
        </p:nvSpPr>
        <p:spPr>
          <a:xfrm>
            <a:off x="3516565" y="1554594"/>
            <a:ext cx="1550745" cy="1041804"/>
          </a:xfrm>
          <a:prstGeom prst="wedgeRoundRectCallout">
            <a:avLst>
              <a:gd name="adj1" fmla="val -18365"/>
              <a:gd name="adj2" fmla="val 143179"/>
              <a:gd name="adj3" fmla="val 16667"/>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Aft>
                <a:spcPts val="600"/>
              </a:spcAft>
            </a:pPr>
            <a:r>
              <a:rPr lang="fr-FR" sz="1400" dirty="0" smtClean="0">
                <a:solidFill>
                  <a:schemeClr val="tx1"/>
                </a:solidFill>
              </a:rPr>
              <a:t>5. </a:t>
            </a:r>
            <a:r>
              <a:rPr lang="fr-FR" sz="1400" dirty="0" err="1" smtClean="0">
                <a:solidFill>
                  <a:schemeClr val="tx1"/>
                </a:solidFill>
              </a:rPr>
              <a:t>Financing</a:t>
            </a:r>
            <a:r>
              <a:rPr lang="fr-FR" sz="1400" dirty="0" smtClean="0">
                <a:solidFill>
                  <a:schemeClr val="tx1"/>
                </a:solidFill>
              </a:rPr>
              <a:t> agreement</a:t>
            </a:r>
          </a:p>
          <a:p>
            <a:pPr algn="ctr"/>
            <a:r>
              <a:rPr lang="fr-FR" sz="1400" b="1" dirty="0" smtClean="0">
                <a:solidFill>
                  <a:schemeClr val="tx1"/>
                </a:solidFill>
              </a:rPr>
              <a:t>Start of the </a:t>
            </a:r>
            <a:r>
              <a:rPr lang="fr-FR" sz="1400" b="1" dirty="0" err="1" smtClean="0">
                <a:solidFill>
                  <a:schemeClr val="tx1"/>
                </a:solidFill>
              </a:rPr>
              <a:t>projects</a:t>
            </a:r>
            <a:endParaRPr lang="fr-FR" sz="1400" b="1" dirty="0">
              <a:solidFill>
                <a:schemeClr val="tx1"/>
              </a:solidFill>
            </a:endParaRPr>
          </a:p>
        </p:txBody>
      </p:sp>
      <p:sp>
        <p:nvSpPr>
          <p:cNvPr id="26" name="Bulle narrative : rectangle à coins arrondis 1"/>
          <p:cNvSpPr/>
          <p:nvPr/>
        </p:nvSpPr>
        <p:spPr>
          <a:xfrm>
            <a:off x="2500667" y="4776908"/>
            <a:ext cx="1304143" cy="537690"/>
          </a:xfrm>
          <a:prstGeom prst="wedgeRoundRectCallout">
            <a:avLst>
              <a:gd name="adj1" fmla="val -9380"/>
              <a:gd name="adj2" fmla="val -200204"/>
              <a:gd name="adj3" fmla="val 16667"/>
            </a:avLst>
          </a:prstGeom>
          <a:noFill/>
          <a:ln>
            <a:solidFill>
              <a:srgbClr val="A446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4. </a:t>
            </a:r>
            <a:r>
              <a:rPr lang="fr-FR" sz="1400" dirty="0" err="1" smtClean="0">
                <a:solidFill>
                  <a:schemeClr val="tx1"/>
                </a:solidFill>
              </a:rPr>
              <a:t>Selection</a:t>
            </a:r>
            <a:r>
              <a:rPr lang="fr-FR" sz="1400" dirty="0" smtClean="0">
                <a:solidFill>
                  <a:schemeClr val="tx1"/>
                </a:solidFill>
              </a:rPr>
              <a:t> of the winners</a:t>
            </a:r>
            <a:endParaRPr lang="fr-FR" sz="1400" dirty="0">
              <a:solidFill>
                <a:schemeClr val="tx1"/>
              </a:solidFill>
            </a:endParaRPr>
          </a:p>
        </p:txBody>
      </p:sp>
      <p:sp>
        <p:nvSpPr>
          <p:cNvPr id="21" name="Bulle narrative : rectangle à coins arrondis 1"/>
          <p:cNvSpPr/>
          <p:nvPr/>
        </p:nvSpPr>
        <p:spPr>
          <a:xfrm>
            <a:off x="4291937" y="4833710"/>
            <a:ext cx="1071264" cy="537690"/>
          </a:xfrm>
          <a:prstGeom prst="wedgeRoundRectCallout">
            <a:avLst>
              <a:gd name="adj1" fmla="val -7571"/>
              <a:gd name="adj2" fmla="val -208714"/>
              <a:gd name="adj3" fmla="val 16667"/>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6. </a:t>
            </a:r>
            <a:r>
              <a:rPr lang="fr-FR" sz="1400" dirty="0" err="1" smtClean="0">
                <a:solidFill>
                  <a:schemeClr val="tx1"/>
                </a:solidFill>
              </a:rPr>
              <a:t>Midterm</a:t>
            </a:r>
            <a:r>
              <a:rPr lang="fr-FR" sz="1400" dirty="0" smtClean="0">
                <a:solidFill>
                  <a:schemeClr val="tx1"/>
                </a:solidFill>
              </a:rPr>
              <a:t> report</a:t>
            </a:r>
            <a:endParaRPr lang="fr-FR" sz="1400" dirty="0">
              <a:solidFill>
                <a:schemeClr val="tx1"/>
              </a:solidFill>
            </a:endParaRPr>
          </a:p>
        </p:txBody>
      </p:sp>
      <p:sp>
        <p:nvSpPr>
          <p:cNvPr id="27" name="Bulle narrative : rectangle à coins arrondis 1"/>
          <p:cNvSpPr/>
          <p:nvPr/>
        </p:nvSpPr>
        <p:spPr>
          <a:xfrm>
            <a:off x="5331956" y="2060327"/>
            <a:ext cx="853473" cy="635941"/>
          </a:xfrm>
          <a:prstGeom prst="wedgeRoundRectCallout">
            <a:avLst>
              <a:gd name="adj1" fmla="val 833"/>
              <a:gd name="adj2" fmla="val 189188"/>
              <a:gd name="adj3" fmla="val 16667"/>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dirty="0" smtClean="0">
                <a:solidFill>
                  <a:schemeClr val="tx1"/>
                </a:solidFill>
              </a:rPr>
              <a:t>7. Final report</a:t>
            </a:r>
            <a:endParaRPr lang="fr-FR" sz="1400" dirty="0">
              <a:solidFill>
                <a:schemeClr val="tx1"/>
              </a:solidFill>
            </a:endParaRPr>
          </a:p>
        </p:txBody>
      </p:sp>
      <p:sp>
        <p:nvSpPr>
          <p:cNvPr id="29" name="Flèche droite 28"/>
          <p:cNvSpPr/>
          <p:nvPr/>
        </p:nvSpPr>
        <p:spPr>
          <a:xfrm>
            <a:off x="3482041" y="3432079"/>
            <a:ext cx="2779059" cy="689441"/>
          </a:xfrm>
          <a:prstGeom prst="rightArrow">
            <a:avLst/>
          </a:prstGeom>
          <a:solidFill>
            <a:srgbClr val="63003C"/>
          </a:solidFill>
          <a:ln>
            <a:solidFill>
              <a:srgbClr val="63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t>     Sept        </a:t>
            </a:r>
            <a:r>
              <a:rPr lang="fr-FR" sz="1400" b="1" dirty="0" err="1" smtClean="0"/>
              <a:t>Feb</a:t>
            </a:r>
            <a:r>
              <a:rPr lang="fr-FR" sz="1400" b="1" dirty="0" smtClean="0"/>
              <a:t>       August</a:t>
            </a:r>
            <a:endParaRPr lang="fr-FR" sz="1400" b="1" dirty="0"/>
          </a:p>
        </p:txBody>
      </p:sp>
      <p:cxnSp>
        <p:nvCxnSpPr>
          <p:cNvPr id="10" name="Connecteur en angle 9"/>
          <p:cNvCxnSpPr/>
          <p:nvPr/>
        </p:nvCxnSpPr>
        <p:spPr>
          <a:xfrm rot="10800000">
            <a:off x="617830" y="3965189"/>
            <a:ext cx="3852000" cy="1978448"/>
          </a:xfrm>
          <a:prstGeom prst="bentConnector3">
            <a:avLst>
              <a:gd name="adj1" fmla="val 99885"/>
            </a:avLst>
          </a:prstGeom>
          <a:ln w="241300">
            <a:solidFill>
              <a:srgbClr val="FFC425"/>
            </a:solidFill>
            <a:tailEnd type="triangle" w="sm" len="sm"/>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401275" y="2386096"/>
            <a:ext cx="1531125" cy="338554"/>
          </a:xfrm>
          <a:prstGeom prst="rect">
            <a:avLst/>
          </a:prstGeom>
          <a:noFill/>
        </p:spPr>
        <p:txBody>
          <a:bodyPr wrap="none" rtlCol="0">
            <a:spAutoFit/>
          </a:bodyPr>
          <a:lstStyle/>
          <a:p>
            <a:r>
              <a:rPr lang="fr-FR" sz="1600" b="1" dirty="0" smtClean="0">
                <a:solidFill>
                  <a:srgbClr val="1F345F"/>
                </a:solidFill>
              </a:rPr>
              <a:t>MATURATION</a:t>
            </a:r>
            <a:endParaRPr lang="fr-FR" sz="1600" b="1" dirty="0">
              <a:solidFill>
                <a:srgbClr val="1F345F"/>
              </a:solidFill>
            </a:endParaRPr>
          </a:p>
        </p:txBody>
      </p:sp>
      <p:sp>
        <p:nvSpPr>
          <p:cNvPr id="3" name="Flèche droite 2"/>
          <p:cNvSpPr/>
          <p:nvPr/>
        </p:nvSpPr>
        <p:spPr>
          <a:xfrm>
            <a:off x="369375" y="3435750"/>
            <a:ext cx="3335176" cy="689441"/>
          </a:xfrm>
          <a:prstGeom prst="rightArrow">
            <a:avLst/>
          </a:prstGeom>
          <a:solidFill>
            <a:srgbClr val="884463"/>
          </a:solidFill>
          <a:ln>
            <a:solidFill>
              <a:srgbClr val="884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err="1" smtClean="0"/>
              <a:t>Feb</a:t>
            </a:r>
            <a:r>
              <a:rPr lang="fr-FR" sz="1400" b="1" dirty="0" smtClean="0"/>
              <a:t>        April         May          </a:t>
            </a:r>
            <a:r>
              <a:rPr lang="fr-FR" sz="1400" b="1" dirty="0" err="1" smtClean="0"/>
              <a:t>June</a:t>
            </a:r>
            <a:endParaRPr lang="fr-FR" sz="1400" b="1" dirty="0"/>
          </a:p>
        </p:txBody>
      </p:sp>
      <p:cxnSp>
        <p:nvCxnSpPr>
          <p:cNvPr id="70" name="Connecteur en angle 69"/>
          <p:cNvCxnSpPr>
            <a:stCxn id="29" idx="3"/>
            <a:endCxn id="72" idx="1"/>
          </p:cNvCxnSpPr>
          <p:nvPr/>
        </p:nvCxnSpPr>
        <p:spPr>
          <a:xfrm>
            <a:off x="6261100" y="3776800"/>
            <a:ext cx="1118119" cy="1387339"/>
          </a:xfrm>
          <a:prstGeom prst="bentConnector3">
            <a:avLst>
              <a:gd name="adj1" fmla="val 50000"/>
            </a:avLst>
          </a:prstGeom>
          <a:ln w="241300">
            <a:solidFill>
              <a:schemeClr val="accent2">
                <a:lumMod val="40000"/>
                <a:lumOff val="6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7379219" y="4710168"/>
            <a:ext cx="1354935" cy="907941"/>
          </a:xfrm>
          <a:prstGeom prst="rect">
            <a:avLst/>
          </a:prstGeom>
          <a:noFill/>
        </p:spPr>
        <p:txBody>
          <a:bodyPr wrap="square" rtlCol="0">
            <a:spAutoFit/>
          </a:bodyPr>
          <a:lstStyle/>
          <a:p>
            <a:pPr algn="ctr"/>
            <a:r>
              <a:rPr lang="fr-FR" sz="1600" b="1" dirty="0" smtClean="0">
                <a:solidFill>
                  <a:srgbClr val="00B0F0"/>
                </a:solidFill>
              </a:rPr>
              <a:t>START-UP</a:t>
            </a:r>
          </a:p>
          <a:p>
            <a:pPr algn="ctr">
              <a:spcAft>
                <a:spcPts val="600"/>
              </a:spcAft>
            </a:pPr>
            <a:r>
              <a:rPr lang="fr-FR" sz="1600" b="1" dirty="0" smtClean="0">
                <a:solidFill>
                  <a:srgbClr val="00B0F0"/>
                </a:solidFill>
              </a:rPr>
              <a:t>ou</a:t>
            </a:r>
          </a:p>
          <a:p>
            <a:pPr algn="ctr"/>
            <a:r>
              <a:rPr lang="fr-FR" sz="1600" b="1" dirty="0" smtClean="0">
                <a:solidFill>
                  <a:srgbClr val="00B0F0"/>
                </a:solidFill>
              </a:rPr>
              <a:t>LICENCE</a:t>
            </a:r>
            <a:endParaRPr lang="fr-FR" sz="1600" b="1" dirty="0">
              <a:solidFill>
                <a:srgbClr val="00B0F0"/>
              </a:solidFill>
            </a:endParaRPr>
          </a:p>
        </p:txBody>
      </p:sp>
      <p:sp>
        <p:nvSpPr>
          <p:cNvPr id="81" name="Flèche droite 80"/>
          <p:cNvSpPr/>
          <p:nvPr/>
        </p:nvSpPr>
        <p:spPr>
          <a:xfrm rot="5400000">
            <a:off x="7142147" y="3493044"/>
            <a:ext cx="1829077" cy="486358"/>
          </a:xfrm>
          <a:prstGeom prst="rightArrow">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4" name="Connecteur en angle 33"/>
          <p:cNvCxnSpPr>
            <a:stCxn id="29" idx="3"/>
            <a:endCxn id="37" idx="1"/>
          </p:cNvCxnSpPr>
          <p:nvPr/>
        </p:nvCxnSpPr>
        <p:spPr>
          <a:xfrm flipV="1">
            <a:off x="6261100" y="2555373"/>
            <a:ext cx="1140175" cy="1221427"/>
          </a:xfrm>
          <a:prstGeom prst="bentConnector3">
            <a:avLst>
              <a:gd name="adj1" fmla="val 50000"/>
            </a:avLst>
          </a:prstGeom>
          <a:ln w="241300">
            <a:solidFill>
              <a:srgbClr val="00B0F0"/>
            </a:solidFill>
            <a:tailEnd type="triangle" w="sm" len="sm"/>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91937" y="5542653"/>
            <a:ext cx="226954" cy="504060"/>
          </a:xfrm>
          <a:prstGeom prst="rect">
            <a:avLst/>
          </a:prstGeom>
          <a:solidFill>
            <a:srgbClr val="FFC425"/>
          </a:solidFill>
          <a:ln>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987" y="1820973"/>
            <a:ext cx="1545395" cy="619904"/>
          </a:xfrm>
          <a:prstGeom prst="rect">
            <a:avLst/>
          </a:prstGeom>
        </p:spPr>
      </p:pic>
      <p:pic>
        <p:nvPicPr>
          <p:cNvPr id="23" name="Image 22"/>
          <p:cNvPicPr>
            <a:picLocks noChangeAspect="1"/>
          </p:cNvPicPr>
          <p:nvPr/>
        </p:nvPicPr>
        <p:blipFill rotWithShape="1">
          <a:blip r:embed="rId4"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pic>
        <p:nvPicPr>
          <p:cNvPr id="25" name="Image 24"/>
          <p:cNvPicPr>
            <a:picLocks noChangeAspect="1"/>
          </p:cNvPicPr>
          <p:nvPr/>
        </p:nvPicPr>
        <p:blipFill rotWithShape="1">
          <a:blip r:embed="rId4" cstate="print">
            <a:extLst>
              <a:ext uri="{28A0092B-C50C-407E-A947-70E740481C1C}">
                <a14:useLocalDpi xmlns:a14="http://schemas.microsoft.com/office/drawing/2010/main" val="0"/>
              </a:ext>
            </a:extLst>
          </a:blip>
          <a:srcRect l="4515" t="15162" r="62019" b="10877"/>
          <a:stretch/>
        </p:blipFill>
        <p:spPr>
          <a:xfrm>
            <a:off x="1855694" y="5647765"/>
            <a:ext cx="762000" cy="519953"/>
          </a:xfrm>
          <a:prstGeom prst="rect">
            <a:avLst/>
          </a:prstGeom>
          <a:solidFill>
            <a:schemeClr val="bg1"/>
          </a:solidFill>
          <a:ln w="19050">
            <a:solidFill>
              <a:srgbClr val="7C8790"/>
            </a:solidFill>
          </a:ln>
        </p:spPr>
      </p:pic>
      <p:sp>
        <p:nvSpPr>
          <p:cNvPr id="35" name="Rectangle à coins arrondis 34"/>
          <p:cNvSpPr/>
          <p:nvPr/>
        </p:nvSpPr>
        <p:spPr>
          <a:xfrm>
            <a:off x="4480393" y="2955317"/>
            <a:ext cx="851563" cy="451517"/>
          </a:xfrm>
          <a:prstGeom prst="roundRect">
            <a:avLst/>
          </a:prstGeom>
          <a:solidFill>
            <a:srgbClr val="7C8790">
              <a:alpha val="59000"/>
            </a:srgbClr>
          </a:solidFill>
          <a:ln w="19050">
            <a:solidFill>
              <a:srgbClr val="7C8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smtClean="0"/>
              <a:t>6 to 12 </a:t>
            </a:r>
            <a:r>
              <a:rPr lang="fr-FR" sz="1300" b="1" dirty="0" err="1" smtClean="0"/>
              <a:t>months</a:t>
            </a:r>
            <a:endParaRPr lang="fr-FR" sz="1300" b="1" dirty="0"/>
          </a:p>
        </p:txBody>
      </p:sp>
    </p:spTree>
    <p:extLst>
      <p:ext uri="{BB962C8B-B14F-4D97-AF65-F5344CB8AC3E}">
        <p14:creationId xmlns:p14="http://schemas.microsoft.com/office/powerpoint/2010/main" val="3833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2" grpId="0"/>
      <p:bldP spid="8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41C90A5-C474-45C2-8719-E69FDD0C6A55}" type="slidenum">
              <a:rPr lang="fr-FR" smtClean="0"/>
              <a:pPr/>
              <a:t>8</a:t>
            </a:fld>
            <a:endParaRPr lang="fr-FR" dirty="0"/>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r="57170"/>
          <a:stretch/>
        </p:blipFill>
        <p:spPr>
          <a:xfrm>
            <a:off x="65102" y="0"/>
            <a:ext cx="1973895" cy="1422929"/>
          </a:xfrm>
          <a:prstGeom prst="rect">
            <a:avLst/>
          </a:prstGeom>
        </p:spPr>
      </p:pic>
      <p:graphicFrame>
        <p:nvGraphicFramePr>
          <p:cNvPr id="19" name="Graphique 18"/>
          <p:cNvGraphicFramePr>
            <a:graphicFrameLocks/>
          </p:cNvGraphicFramePr>
          <p:nvPr>
            <p:extLst>
              <p:ext uri="{D42A27DB-BD31-4B8C-83A1-F6EECF244321}">
                <p14:modId xmlns:p14="http://schemas.microsoft.com/office/powerpoint/2010/main" val="2124831551"/>
              </p:ext>
            </p:extLst>
          </p:nvPr>
        </p:nvGraphicFramePr>
        <p:xfrm>
          <a:off x="584085" y="1734001"/>
          <a:ext cx="5054716" cy="4505435"/>
        </p:xfrm>
        <a:graphic>
          <a:graphicData uri="http://schemas.openxmlformats.org/drawingml/2006/chart">
            <c:chart xmlns:c="http://schemas.openxmlformats.org/drawingml/2006/chart" xmlns:r="http://schemas.openxmlformats.org/officeDocument/2006/relationships" r:id="rId4"/>
          </a:graphicData>
        </a:graphic>
      </p:graphicFrame>
      <p:sp>
        <p:nvSpPr>
          <p:cNvPr id="22" name="ZoneTexte 21"/>
          <p:cNvSpPr txBox="1"/>
          <p:nvPr/>
        </p:nvSpPr>
        <p:spPr>
          <a:xfrm>
            <a:off x="5638801" y="2729713"/>
            <a:ext cx="3296950" cy="1554272"/>
          </a:xfrm>
          <a:prstGeom prst="rect">
            <a:avLst/>
          </a:prstGeom>
          <a:noFill/>
        </p:spPr>
        <p:txBody>
          <a:bodyPr wrap="square" rtlCol="0">
            <a:spAutoFit/>
          </a:bodyPr>
          <a:lstStyle/>
          <a:p>
            <a:pPr algn="ctr"/>
            <a:r>
              <a:rPr lang="fr-FR" sz="1900" dirty="0">
                <a:solidFill>
                  <a:schemeClr val="tx2"/>
                </a:solidFill>
              </a:rPr>
              <a:t>The </a:t>
            </a:r>
            <a:r>
              <a:rPr lang="fr-FR" sz="1900" dirty="0" err="1">
                <a:solidFill>
                  <a:schemeClr val="tx2"/>
                </a:solidFill>
              </a:rPr>
              <a:t>evaluation</a:t>
            </a:r>
            <a:r>
              <a:rPr lang="fr-FR" sz="1900" dirty="0">
                <a:solidFill>
                  <a:schemeClr val="tx2"/>
                </a:solidFill>
              </a:rPr>
              <a:t> of the </a:t>
            </a:r>
            <a:r>
              <a:rPr lang="fr-FR" sz="1900" b="1" dirty="0" err="1">
                <a:solidFill>
                  <a:schemeClr val="tx2"/>
                </a:solidFill>
              </a:rPr>
              <a:t>Technology</a:t>
            </a:r>
            <a:r>
              <a:rPr lang="fr-FR" sz="1900" b="1" dirty="0">
                <a:solidFill>
                  <a:schemeClr val="tx2"/>
                </a:solidFill>
              </a:rPr>
              <a:t> Transfer </a:t>
            </a:r>
            <a:r>
              <a:rPr lang="fr-FR" sz="1900" b="1" dirty="0" err="1">
                <a:solidFill>
                  <a:schemeClr val="tx2"/>
                </a:solidFill>
              </a:rPr>
              <a:t>process</a:t>
            </a:r>
            <a:r>
              <a:rPr lang="fr-FR" sz="1900" b="1" dirty="0">
                <a:solidFill>
                  <a:schemeClr val="tx2"/>
                </a:solidFill>
              </a:rPr>
              <a:t> at UPSaclay </a:t>
            </a:r>
            <a:r>
              <a:rPr lang="fr-FR" sz="1900" dirty="0">
                <a:solidFill>
                  <a:schemeClr val="tx2"/>
                </a:solidFill>
              </a:rPr>
              <a:t>is </a:t>
            </a:r>
            <a:r>
              <a:rPr lang="fr-FR" sz="1900" dirty="0" err="1">
                <a:solidFill>
                  <a:schemeClr val="tx2"/>
                </a:solidFill>
              </a:rPr>
              <a:t>based</a:t>
            </a:r>
            <a:r>
              <a:rPr lang="fr-FR" sz="1900" dirty="0">
                <a:solidFill>
                  <a:schemeClr val="tx2"/>
                </a:solidFill>
              </a:rPr>
              <a:t> </a:t>
            </a:r>
            <a:r>
              <a:rPr lang="fr-FR" sz="1900" dirty="0" smtClean="0">
                <a:solidFill>
                  <a:schemeClr val="tx2"/>
                </a:solidFill>
              </a:rPr>
              <a:t>on Poc in labs </a:t>
            </a:r>
            <a:r>
              <a:rPr lang="fr-FR" sz="1900" dirty="0" err="1" smtClean="0">
                <a:solidFill>
                  <a:schemeClr val="tx2"/>
                </a:solidFill>
              </a:rPr>
              <a:t>edition</a:t>
            </a:r>
            <a:r>
              <a:rPr lang="fr-FR" sz="1900" dirty="0" smtClean="0">
                <a:solidFill>
                  <a:schemeClr val="tx2"/>
                </a:solidFill>
              </a:rPr>
              <a:t> </a:t>
            </a:r>
            <a:r>
              <a:rPr lang="fr-FR" sz="1900" dirty="0">
                <a:solidFill>
                  <a:schemeClr val="tx2"/>
                </a:solidFill>
              </a:rPr>
              <a:t>2013, 2014 and </a:t>
            </a:r>
            <a:r>
              <a:rPr lang="fr-FR" sz="1900" dirty="0" smtClean="0">
                <a:solidFill>
                  <a:schemeClr val="tx2"/>
                </a:solidFill>
              </a:rPr>
              <a:t>2015.</a:t>
            </a:r>
            <a:endParaRPr lang="fr-FR" sz="1900" dirty="0">
              <a:solidFill>
                <a:schemeClr val="tx2"/>
              </a:solidFill>
              <a:latin typeface="Calibri" panose="020F0502020204030204" pitchFamily="34" charset="0"/>
            </a:endParaRPr>
          </a:p>
        </p:txBody>
      </p:sp>
      <p:sp>
        <p:nvSpPr>
          <p:cNvPr id="23" name="Titre 1"/>
          <p:cNvSpPr txBox="1">
            <a:spLocks/>
          </p:cNvSpPr>
          <p:nvPr/>
        </p:nvSpPr>
        <p:spPr>
          <a:xfrm>
            <a:off x="1943747" y="553914"/>
            <a:ext cx="8298631" cy="421556"/>
          </a:xfrm>
          <a:prstGeom prst="rect">
            <a:avLst/>
          </a:prstGeom>
          <a:noFill/>
        </p:spPr>
        <p:txBody>
          <a:bodyPr vert="horz" lIns="91440" tIns="45720" rIns="91440" bIns="45720" rtlCol="0" anchor="t">
            <a:noAutofit/>
          </a:bodyPr>
          <a:lstStyle>
            <a:lvl1pPr algn="l" defTabSz="914400" rtl="0" eaLnBrk="1" latinLnBrk="0" hangingPunct="1">
              <a:spcBef>
                <a:spcPct val="0"/>
              </a:spcBef>
              <a:buNone/>
              <a:defRPr sz="2800" kern="1200">
                <a:solidFill>
                  <a:srgbClr val="63003C"/>
                </a:solidFill>
                <a:latin typeface="+mj-lt"/>
                <a:ea typeface="+mj-ea"/>
                <a:cs typeface="+mj-cs"/>
              </a:defRPr>
            </a:lvl1pPr>
          </a:lstStyle>
          <a:p>
            <a:r>
              <a:rPr lang="fr-FR" sz="2200" b="1" dirty="0" smtClean="0">
                <a:solidFill>
                  <a:srgbClr val="7C8790"/>
                </a:solidFill>
              </a:rPr>
              <a:t>Key Performance </a:t>
            </a:r>
            <a:r>
              <a:rPr lang="fr-FR" sz="2200" b="1" dirty="0" err="1" smtClean="0">
                <a:solidFill>
                  <a:srgbClr val="7C8790"/>
                </a:solidFill>
              </a:rPr>
              <a:t>Indicators</a:t>
            </a:r>
            <a:endParaRPr lang="fr-FR" sz="2200" b="1" dirty="0">
              <a:solidFill>
                <a:srgbClr val="7C8790"/>
              </a:solidFill>
            </a:endParaRPr>
          </a:p>
        </p:txBody>
      </p:sp>
    </p:spTree>
    <p:extLst>
      <p:ext uri="{BB962C8B-B14F-4D97-AF65-F5344CB8AC3E}">
        <p14:creationId xmlns:p14="http://schemas.microsoft.com/office/powerpoint/2010/main" val="3454576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t/>
            </a:r>
            <a:br>
              <a:rPr lang="fr-FR" sz="6000" dirty="0" smtClean="0"/>
            </a:br>
            <a:endParaRPr lang="fr-FR" sz="3600" dirty="0">
              <a:solidFill>
                <a:schemeClr val="accent2">
                  <a:lumMod val="60000"/>
                  <a:lumOff val="40000"/>
                </a:schemeClr>
              </a:solidFill>
              <a:latin typeface="+mn-lt"/>
            </a:endParaRPr>
          </a:p>
        </p:txBody>
      </p:sp>
      <p:sp>
        <p:nvSpPr>
          <p:cNvPr id="15" name="Titre 3"/>
          <p:cNvSpPr txBox="1">
            <a:spLocks/>
          </p:cNvSpPr>
          <p:nvPr/>
        </p:nvSpPr>
        <p:spPr>
          <a:xfrm>
            <a:off x="254493" y="2059847"/>
            <a:ext cx="4716300" cy="2448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spcAft>
                <a:spcPts val="600"/>
              </a:spcAft>
            </a:pPr>
            <a:r>
              <a:rPr lang="fr-FR" b="1" dirty="0" smtClean="0">
                <a:solidFill>
                  <a:schemeClr val="bg1"/>
                </a:solidFill>
              </a:rPr>
              <a:t>The </a:t>
            </a:r>
            <a:r>
              <a:rPr lang="fr-FR" b="1" dirty="0" err="1" smtClean="0">
                <a:solidFill>
                  <a:schemeClr val="bg1"/>
                </a:solidFill>
              </a:rPr>
              <a:t>next</a:t>
            </a:r>
            <a:r>
              <a:rPr lang="fr-FR" b="1" dirty="0" smtClean="0">
                <a:solidFill>
                  <a:schemeClr val="bg1"/>
                </a:solidFill>
              </a:rPr>
              <a:t> call </a:t>
            </a:r>
          </a:p>
          <a:p>
            <a:pPr algn="ctr">
              <a:spcAft>
                <a:spcPts val="600"/>
              </a:spcAft>
            </a:pPr>
            <a:r>
              <a:rPr lang="fr-FR" b="1" dirty="0" smtClean="0">
                <a:solidFill>
                  <a:schemeClr val="bg1"/>
                </a:solidFill>
              </a:rPr>
              <a:t>for </a:t>
            </a:r>
            <a:r>
              <a:rPr lang="fr-FR" b="1" dirty="0" err="1" smtClean="0">
                <a:solidFill>
                  <a:schemeClr val="bg1"/>
                </a:solidFill>
              </a:rPr>
              <a:t>projects</a:t>
            </a:r>
            <a:endParaRPr lang="fr-FR" b="1" dirty="0" smtClean="0">
              <a:solidFill>
                <a:schemeClr val="bg1"/>
              </a:solidFill>
            </a:endParaRPr>
          </a:p>
          <a:p>
            <a:pPr algn="ctr">
              <a:spcAft>
                <a:spcPts val="600"/>
              </a:spcAft>
            </a:pPr>
            <a:r>
              <a:rPr lang="fr-FR" b="1" dirty="0" smtClean="0">
                <a:solidFill>
                  <a:schemeClr val="bg1"/>
                </a:solidFill>
              </a:rPr>
              <a:t>is </a:t>
            </a:r>
            <a:r>
              <a:rPr lang="fr-FR" b="1" dirty="0" err="1" smtClean="0">
                <a:solidFill>
                  <a:schemeClr val="bg1"/>
                </a:solidFill>
              </a:rPr>
              <a:t>coming</a:t>
            </a:r>
            <a:r>
              <a:rPr lang="fr-FR" b="1" dirty="0" smtClean="0">
                <a:solidFill>
                  <a:schemeClr val="bg1"/>
                </a:solidFill>
              </a:rPr>
              <a:t> </a:t>
            </a:r>
            <a:r>
              <a:rPr lang="fr-FR" b="1" dirty="0" err="1" smtClean="0">
                <a:solidFill>
                  <a:schemeClr val="bg1"/>
                </a:solidFill>
              </a:rPr>
              <a:t>soon</a:t>
            </a:r>
            <a:endParaRPr lang="fr-FR" b="1" dirty="0" smtClean="0">
              <a:solidFill>
                <a:schemeClr val="bg1"/>
              </a:solidFill>
            </a:endParaRPr>
          </a:p>
        </p:txBody>
      </p:sp>
      <p:sp>
        <p:nvSpPr>
          <p:cNvPr id="16" name="ZoneTexte 15"/>
          <p:cNvSpPr txBox="1"/>
          <p:nvPr/>
        </p:nvSpPr>
        <p:spPr>
          <a:xfrm>
            <a:off x="834427" y="5197332"/>
            <a:ext cx="3557833" cy="400110"/>
          </a:xfrm>
          <a:prstGeom prst="rect">
            <a:avLst/>
          </a:prstGeom>
          <a:noFill/>
        </p:spPr>
        <p:txBody>
          <a:bodyPr wrap="none" rtlCol="0">
            <a:spAutoFit/>
          </a:bodyPr>
          <a:lstStyle/>
          <a:p>
            <a:r>
              <a:rPr lang="fr-FR" sz="2000" dirty="0" smtClean="0">
                <a:solidFill>
                  <a:schemeClr val="bg1"/>
                </a:solidFill>
              </a:rPr>
              <a:t>www.universite-paris-saclay.fr</a:t>
            </a:r>
            <a:endParaRPr lang="fr-FR" sz="1400" dirty="0">
              <a:solidFill>
                <a:schemeClr val="bg1"/>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05" y="856284"/>
            <a:ext cx="3724275" cy="1028700"/>
          </a:xfrm>
          <a:prstGeom prst="rect">
            <a:avLst/>
          </a:prstGeom>
        </p:spPr>
      </p:pic>
    </p:spTree>
    <p:extLst>
      <p:ext uri="{BB962C8B-B14F-4D97-AF65-F5344CB8AC3E}">
        <p14:creationId xmlns:p14="http://schemas.microsoft.com/office/powerpoint/2010/main" val="1172803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Saclay-FCS-2015-05-13">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UPSaclay-FCS-2015-05-13">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UPSaclay-FCS-2015-05-13">
  <a:themeElements>
    <a:clrScheme name="UPSaclay">
      <a:dk1>
        <a:srgbClr val="63003C"/>
      </a:dk1>
      <a:lt1>
        <a:srgbClr val="FFFFFF"/>
      </a:lt1>
      <a:dk2>
        <a:srgbClr val="000000"/>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16285</TotalTime>
  <Words>572</Words>
  <Application>Microsoft Office PowerPoint</Application>
  <PresentationFormat>Affichage à l'écran (4:3)</PresentationFormat>
  <Paragraphs>131</Paragraphs>
  <Slides>11</Slides>
  <Notes>10</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11</vt:i4>
      </vt:variant>
    </vt:vector>
  </HeadingPairs>
  <TitlesOfParts>
    <vt:vector size="26" baseType="lpstr">
      <vt:lpstr>Arial Unicode MS</vt:lpstr>
      <vt:lpstr>ＭＳ Ｐゴシック</vt:lpstr>
      <vt:lpstr>Arial</vt:lpstr>
      <vt:lpstr>Calibri</vt:lpstr>
      <vt:lpstr>Helvetica</vt:lpstr>
      <vt:lpstr>Open Sans</vt:lpstr>
      <vt:lpstr>Open Sans Light</vt:lpstr>
      <vt:lpstr>Open Sans Semibold</vt:lpstr>
      <vt:lpstr>Times New Roman</vt:lpstr>
      <vt:lpstr>Trebuchet MS</vt:lpstr>
      <vt:lpstr>Wingdings</vt:lpstr>
      <vt:lpstr>Thème Office</vt:lpstr>
      <vt:lpstr>1_UPSaclay-FCS-2015-05-13</vt:lpstr>
      <vt:lpstr>3_UPSaclay-FCS-2015-05-13</vt:lpstr>
      <vt:lpstr>4_UPSaclay-FCS-2015-05-13</vt:lpstr>
      <vt:lpstr>Poc in labs  Pocinlabs@Université-Paris-Saclay  January 25th, 2019  IOGS Auditorium</vt:lpstr>
      <vt:lpstr>Proof of Concept Grants of the University of Paris-Saclay </vt:lpstr>
      <vt:lpstr>A early-stage call to foster technology transfer </vt:lpstr>
      <vt:lpstr>Financial support</vt:lpstr>
      <vt:lpstr>Support for project leaders</vt:lpstr>
      <vt:lpstr>Call for projects</vt:lpstr>
      <vt:lpstr>Call for projects</vt:lpstr>
      <vt:lpstr>Présentation PowerPoint</vt:lpstr>
      <vt:lpstr> </vt:lpstr>
      <vt:lpstr> </vt:lpstr>
      <vt:lpstr>Success stories  :  Réinventer l’or blanc</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DACOSTA Anna</dc:creator>
  <cp:lastModifiedBy>DERIOT Agathe</cp:lastModifiedBy>
  <cp:revision>747</cp:revision>
  <cp:lastPrinted>2019-01-25T13:15:26Z</cp:lastPrinted>
  <dcterms:created xsi:type="dcterms:W3CDTF">2015-09-07T10:02:18Z</dcterms:created>
  <dcterms:modified xsi:type="dcterms:W3CDTF">2019-01-25T13:16:04Z</dcterms:modified>
</cp:coreProperties>
</file>