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3" r:id="rId3"/>
  </p:sldMasterIdLst>
  <p:notesMasterIdLst>
    <p:notesMasterId r:id="rId12"/>
  </p:notesMasterIdLst>
  <p:sldIdLst>
    <p:sldId id="256" r:id="rId4"/>
    <p:sldId id="257" r:id="rId5"/>
    <p:sldId id="258" r:id="rId6"/>
    <p:sldId id="272" r:id="rId7"/>
    <p:sldId id="273" r:id="rId8"/>
    <p:sldId id="264" r:id="rId9"/>
    <p:sldId id="274" r:id="rId10"/>
    <p:sldId id="27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FB1"/>
    <a:srgbClr val="448F71"/>
    <a:srgbClr val="448F70"/>
    <a:srgbClr val="D1494C"/>
    <a:srgbClr val="557899"/>
    <a:srgbClr val="C6DDF1"/>
    <a:srgbClr val="567899"/>
    <a:srgbClr val="AACCBE"/>
    <a:srgbClr val="5B9B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7" autoAdjust="0"/>
    <p:restoredTop sz="79174" autoAdjust="0"/>
  </p:normalViewPr>
  <p:slideViewPr>
    <p:cSldViewPr snapToGrid="0" snapToObjects="1">
      <p:cViewPr varScale="1">
        <p:scale>
          <a:sx n="54" d="100"/>
          <a:sy n="54" d="100"/>
        </p:scale>
        <p:origin x="142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26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206008963187"/>
          <c:y val="0.15843781079205099"/>
          <c:w val="0.71358798207362495"/>
          <c:h val="0.68312437841589801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489EA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FAD-4075-BF75-C7C70173A7F4}"/>
              </c:ext>
            </c:extLst>
          </c:dPt>
          <c:dPt>
            <c:idx val="1"/>
            <c:bubble3D val="0"/>
            <c:spPr>
              <a:solidFill>
                <a:srgbClr val="AACCB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FAD-4075-BF75-C7C70173A7F4}"/>
              </c:ext>
            </c:extLst>
          </c:dPt>
          <c:dPt>
            <c:idx val="2"/>
            <c:bubble3D val="0"/>
            <c:spPr>
              <a:solidFill>
                <a:srgbClr val="74C1B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FAD-4075-BF75-C7C70173A7F4}"/>
              </c:ext>
            </c:extLst>
          </c:dPt>
          <c:dPt>
            <c:idx val="3"/>
            <c:bubble3D val="0"/>
            <c:spPr>
              <a:solidFill>
                <a:srgbClr val="C7E5E8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FAD-4075-BF75-C7C70173A7F4}"/>
              </c:ext>
            </c:extLst>
          </c:dPt>
          <c:dPt>
            <c:idx val="4"/>
            <c:bubble3D val="0"/>
            <c:spPr>
              <a:solidFill>
                <a:srgbClr val="82E3E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FAD-4075-BF75-C7C70173A7F4}"/>
              </c:ext>
            </c:extLst>
          </c:dPt>
          <c:dPt>
            <c:idx val="5"/>
            <c:bubble3D val="0"/>
            <c:spPr>
              <a:solidFill>
                <a:srgbClr val="77B9B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FAD-4075-BF75-C7C70173A7F4}"/>
              </c:ext>
            </c:extLst>
          </c:dPt>
          <c:dPt>
            <c:idx val="6"/>
            <c:bubble3D val="0"/>
            <c:spPr>
              <a:solidFill>
                <a:srgbClr val="1A5258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FAD-4075-BF75-C7C70173A7F4}"/>
              </c:ext>
            </c:extLst>
          </c:dPt>
          <c:dPt>
            <c:idx val="7"/>
            <c:bubble3D val="0"/>
            <c:spPr>
              <a:solidFill>
                <a:srgbClr val="0B313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7FAD-4075-BF75-C7C70173A7F4}"/>
              </c:ext>
            </c:extLst>
          </c:dPt>
          <c:dLbls>
            <c:dLbl>
              <c:idx val="0"/>
              <c:layout>
                <c:manualLayout>
                  <c:x val="3.2282435359325498E-2"/>
                  <c:y val="-9.224794737421659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469BA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 smtClean="0"/>
                      <a:t>Pharma/Health</a:t>
                    </a:r>
                    <a:r>
                      <a:rPr lang="en-US" sz="900" baseline="0" dirty="0"/>
                      <a:t>
</a:t>
                    </a:r>
                    <a:fld id="{8CE15543-F3DE-4A48-9B83-D063C6C96BFB}" type="PERCENTAGE">
                      <a:rPr lang="en-US" sz="900" baseline="0"/>
                      <a:pPr>
                        <a:defRPr sz="900">
                          <a:solidFill>
                            <a:srgbClr val="469BA1"/>
                          </a:solidFill>
                        </a:defRPr>
                      </a:pPr>
                      <a:t>[POURCENTAGE]</a:t>
                    </a:fld>
                    <a:endParaRPr lang="en-US" sz="9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spc="0" baseline="0">
                      <a:solidFill>
                        <a:srgbClr val="469BA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FAD-4075-BF75-C7C70173A7F4}"/>
                </c:ext>
              </c:extLst>
            </c:dLbl>
            <c:dLbl>
              <c:idx val="1"/>
              <c:layout>
                <c:manualLayout>
                  <c:x val="-4.3811876559084598E-2"/>
                  <c:y val="-9.224794737421659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A8C9B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dirty="0" smtClean="0"/>
                      <a:t>Medical devices</a:t>
                    </a:r>
                    <a:r>
                      <a:rPr lang="en-US" sz="900" baseline="0" dirty="0"/>
                      <a:t>
</a:t>
                    </a:r>
                    <a:fld id="{F40064B7-3B32-8943-99B4-6FA59743D0D5}" type="PERCENTAGE">
                      <a:rPr lang="en-US" sz="900" baseline="0"/>
                      <a:pPr>
                        <a:defRPr sz="900">
                          <a:solidFill>
                            <a:srgbClr val="A8C9BB"/>
                          </a:solidFill>
                        </a:defRPr>
                      </a:pPr>
                      <a:t>[POURCENTAGE]</a:t>
                    </a:fld>
                    <a:endParaRPr lang="en-US" sz="9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spc="0" baseline="0">
                      <a:solidFill>
                        <a:srgbClr val="A8C9B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FAD-4075-BF75-C7C70173A7F4}"/>
                </c:ext>
              </c:extLst>
            </c:dLbl>
            <c:dLbl>
              <c:idx val="2"/>
              <c:layout>
                <c:manualLayout>
                  <c:x val="0"/>
                  <c:y val="-0.12176729053396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71BFB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dirty="0" smtClean="0"/>
                      <a:t>Research tools</a:t>
                    </a:r>
                    <a:r>
                      <a:rPr lang="en-US" sz="900" baseline="0" dirty="0"/>
                      <a:t>
</a:t>
                    </a:r>
                    <a:fld id="{52ABA359-7662-A84D-80A9-2CDC0DE3761B}" type="PERCENTAGE">
                      <a:rPr lang="en-US" sz="900" baseline="0"/>
                      <a:pPr>
                        <a:defRPr sz="900">
                          <a:solidFill>
                            <a:srgbClr val="71BFB3"/>
                          </a:solidFill>
                        </a:defRPr>
                      </a:pPr>
                      <a:t>[POURCENTAGE]</a:t>
                    </a:fld>
                    <a:endParaRPr lang="en-US" sz="9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spc="0" baseline="0">
                      <a:solidFill>
                        <a:srgbClr val="71BFB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FAD-4075-BF75-C7C70173A7F4}"/>
                </c:ext>
              </c:extLst>
            </c:dLbl>
            <c:dLbl>
              <c:idx val="3"/>
              <c:layout>
                <c:manualLayout>
                  <c:x val="9.3206175166837996E-8"/>
                  <c:y val="6.272881637485119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C5E1E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dirty="0" smtClean="0"/>
                      <a:t>Chemistry/Materials</a:t>
                    </a:r>
                    <a:r>
                      <a:rPr lang="en-US" sz="900" baseline="0" dirty="0"/>
                      <a:t>
</a:t>
                    </a:r>
                    <a:fld id="{3DC36694-020E-274D-A379-7537497107C0}" type="PERCENTAGE">
                      <a:rPr lang="en-US" sz="900" baseline="0"/>
                      <a:pPr>
                        <a:defRPr sz="900">
                          <a:solidFill>
                            <a:srgbClr val="C5E1E6"/>
                          </a:solidFill>
                        </a:defRPr>
                      </a:pPr>
                      <a:t>[POURCENTAGE]</a:t>
                    </a:fld>
                    <a:endParaRPr lang="en-US" sz="9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spc="0" baseline="0">
                      <a:solidFill>
                        <a:srgbClr val="C5E1E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256166875936"/>
                      <c:h val="0.1418909137041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FAD-4075-BF75-C7C70173A7F4}"/>
                </c:ext>
              </c:extLst>
            </c:dLbl>
            <c:dLbl>
              <c:idx val="4"/>
              <c:layout>
                <c:manualLayout>
                  <c:x val="4.8423653038988199E-2"/>
                  <c:y val="3.689917894968670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80E0E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dirty="0" smtClean="0"/>
                      <a:t>Environment</a:t>
                    </a:r>
                    <a:r>
                      <a:rPr lang="en-US" sz="900" baseline="0" dirty="0"/>
                      <a:t>
</a:t>
                    </a:r>
                    <a:fld id="{1E1ACFD9-FDF7-5F45-AB81-9BB02B472EF4}" type="PERCENTAGE">
                      <a:rPr lang="en-US" sz="900" baseline="0"/>
                      <a:pPr>
                        <a:defRPr sz="900">
                          <a:solidFill>
                            <a:srgbClr val="80E0E1"/>
                          </a:solidFill>
                        </a:defRPr>
                      </a:pPr>
                      <a:t>[POURCENTAGE]</a:t>
                    </a:fld>
                    <a:endParaRPr lang="en-US" sz="9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spc="0" baseline="0">
                      <a:solidFill>
                        <a:srgbClr val="80E0E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FAD-4075-BF75-C7C70173A7F4}"/>
                </c:ext>
              </c:extLst>
            </c:dLbl>
            <c:dLbl>
              <c:idx val="5"/>
              <c:layout>
                <c:manualLayout>
                  <c:x val="-1.6141217679662801E-2"/>
                  <c:y val="6.272860421446729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76B8B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 smtClean="0"/>
                      <a:t>Engineering</a:t>
                    </a:r>
                    <a:r>
                      <a:rPr lang="en-US" sz="900" baseline="0" dirty="0"/>
                      <a:t>
</a:t>
                    </a:r>
                    <a:fld id="{D8D392C0-25E5-9641-9525-C9DE86C92AFD}" type="PERCENTAGE">
                      <a:rPr lang="en-US" sz="900" baseline="0"/>
                      <a:pPr>
                        <a:defRPr sz="900">
                          <a:solidFill>
                            <a:srgbClr val="76B8B7"/>
                          </a:solidFill>
                        </a:defRPr>
                      </a:pPr>
                      <a:t>[POURCENTAGE]</a:t>
                    </a:fld>
                    <a:endParaRPr lang="en-US" sz="9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spc="0" baseline="0">
                      <a:solidFill>
                        <a:srgbClr val="76B8B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FAD-4075-BF75-C7C70173A7F4}"/>
                </c:ext>
              </c:extLst>
            </c:dLbl>
            <c:dLbl>
              <c:idx val="6"/>
              <c:layout>
                <c:manualLayout>
                  <c:x val="-4.1505988319132797E-2"/>
                  <c:y val="0.1365269621138409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18505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dirty="0" smtClean="0"/>
                      <a:t>ICT</a:t>
                    </a:r>
                    <a:r>
                      <a:rPr lang="en-US" sz="900" baseline="0" dirty="0"/>
                      <a:t>
</a:t>
                    </a:r>
                    <a:fld id="{43F9B32A-75CD-3442-8C90-993A7A5811DC}" type="PERCENTAGE">
                      <a:rPr lang="en-US" sz="900" baseline="0"/>
                      <a:pPr>
                        <a:defRPr sz="900">
                          <a:solidFill>
                            <a:srgbClr val="185056"/>
                          </a:solidFill>
                        </a:defRPr>
                      </a:pPr>
                      <a:t>[POURCENTAGE]</a:t>
                    </a:fld>
                    <a:endParaRPr lang="en-US" sz="9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spc="0" baseline="0">
                      <a:solidFill>
                        <a:srgbClr val="18505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FAD-4075-BF75-C7C70173A7F4}"/>
                </c:ext>
              </c:extLst>
            </c:dLbl>
            <c:dLbl>
              <c:idx val="7"/>
              <c:layout>
                <c:manualLayout>
                  <c:x val="-1.38353294397109E-2"/>
                  <c:y val="-6.64185221094359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spc="0" baseline="0">
                      <a:solidFill>
                        <a:srgbClr val="092F3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FAD-4075-BF75-C7C70173A7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spc="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Feuil1!$A$2:$A$9</c:f>
              <c:strCache>
                <c:ptCount val="8"/>
                <c:pt idx="0">
                  <c:v>Pharma/Biotech santé</c:v>
                </c:pt>
                <c:pt idx="1">
                  <c:v>Dispositifs médicaux</c:v>
                </c:pt>
                <c:pt idx="2">
                  <c:v>Outils de recherche SDV</c:v>
                </c:pt>
                <c:pt idx="3">
                  <c:v>Chimie/Matériaux</c:v>
                </c:pt>
                <c:pt idx="4">
                  <c:v>Environnement</c:v>
                </c:pt>
                <c:pt idx="5">
                  <c:v>Ingénierie</c:v>
                </c:pt>
                <c:pt idx="6">
                  <c:v>TIC</c:v>
                </c:pt>
                <c:pt idx="7">
                  <c:v>Biotech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30</c:v>
                </c:pt>
                <c:pt idx="1">
                  <c:v>16</c:v>
                </c:pt>
                <c:pt idx="2">
                  <c:v>7</c:v>
                </c:pt>
                <c:pt idx="3">
                  <c:v>14</c:v>
                </c:pt>
                <c:pt idx="4">
                  <c:v>4</c:v>
                </c:pt>
                <c:pt idx="5">
                  <c:v>17</c:v>
                </c:pt>
                <c:pt idx="6">
                  <c:v>10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FAD-4075-BF75-C7C70173A7F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0E77B4-CBB1-4DFA-89A4-DCF962A99F7D}" type="doc">
      <dgm:prSet loTypeId="urn:microsoft.com/office/officeart/2005/8/layout/hChevron3" loCatId="process" qsTypeId="urn:microsoft.com/office/officeart/2005/8/quickstyle/simple2" qsCatId="simple" csTypeId="urn:microsoft.com/office/officeart/2005/8/colors/accent1_2" csCatId="accent1" phldr="1"/>
      <dgm:spPr/>
    </dgm:pt>
    <dgm:pt modelId="{6CDDF32C-D103-4D93-AC58-99F9CEAA52C2}">
      <dgm:prSet phldrT="[Texte]" custT="1"/>
      <dgm:spPr/>
      <dgm:t>
        <a:bodyPr/>
        <a:lstStyle/>
        <a:p>
          <a:r>
            <a:rPr lang="fr-FR" sz="1000" b="1" dirty="0" err="1" smtClean="0"/>
            <a:t>Specifications</a:t>
          </a:r>
          <a:endParaRPr lang="fr-FR" sz="1000" b="1" dirty="0"/>
        </a:p>
      </dgm:t>
    </dgm:pt>
    <dgm:pt modelId="{B1C22F7C-FF71-4204-A88D-99A9D488D63F}" type="parTrans" cxnId="{C350E247-C87D-4AEE-AF04-2CB5582E51F1}">
      <dgm:prSet/>
      <dgm:spPr/>
      <dgm:t>
        <a:bodyPr/>
        <a:lstStyle/>
        <a:p>
          <a:endParaRPr lang="fr-FR" sz="2000" b="1"/>
        </a:p>
      </dgm:t>
    </dgm:pt>
    <dgm:pt modelId="{4E2104CB-B981-4929-A41D-8769FAD4DE57}" type="sibTrans" cxnId="{C350E247-C87D-4AEE-AF04-2CB5582E51F1}">
      <dgm:prSet/>
      <dgm:spPr/>
      <dgm:t>
        <a:bodyPr/>
        <a:lstStyle/>
        <a:p>
          <a:endParaRPr lang="fr-FR" sz="2000" b="1"/>
        </a:p>
      </dgm:t>
    </dgm:pt>
    <dgm:pt modelId="{63979BE8-5FA4-46F3-97B6-D5A05C4083E1}">
      <dgm:prSet phldrT="[Texte]" custT="1"/>
      <dgm:spPr/>
      <dgm:t>
        <a:bodyPr/>
        <a:lstStyle/>
        <a:p>
          <a:r>
            <a:rPr lang="fr-FR" sz="900" b="1" dirty="0" smtClean="0"/>
            <a:t>Prototype </a:t>
          </a:r>
          <a:r>
            <a:rPr lang="fr-FR" sz="900" b="1" dirty="0" err="1" smtClean="0"/>
            <a:t>Development</a:t>
          </a:r>
          <a:endParaRPr lang="fr-FR" sz="900" b="1" dirty="0"/>
        </a:p>
      </dgm:t>
    </dgm:pt>
    <dgm:pt modelId="{67FE6A3F-7724-4FC9-BD01-3DE4B308D781}" type="parTrans" cxnId="{AD23ABED-CA2E-44EA-88A0-CCDE3150ECDD}">
      <dgm:prSet/>
      <dgm:spPr/>
      <dgm:t>
        <a:bodyPr/>
        <a:lstStyle/>
        <a:p>
          <a:endParaRPr lang="fr-FR" sz="2000" b="1"/>
        </a:p>
      </dgm:t>
    </dgm:pt>
    <dgm:pt modelId="{6C3D4BFB-8B3F-4EDC-A975-DEE02771AA91}" type="sibTrans" cxnId="{AD23ABED-CA2E-44EA-88A0-CCDE3150ECDD}">
      <dgm:prSet/>
      <dgm:spPr/>
      <dgm:t>
        <a:bodyPr/>
        <a:lstStyle/>
        <a:p>
          <a:endParaRPr lang="fr-FR" sz="2000" b="1"/>
        </a:p>
      </dgm:t>
    </dgm:pt>
    <dgm:pt modelId="{47AD49F9-EEC7-4975-9C84-3BD11E55AB09}">
      <dgm:prSet phldrT="[Texte]" custT="1"/>
      <dgm:spPr/>
      <dgm:t>
        <a:bodyPr/>
        <a:lstStyle/>
        <a:p>
          <a:r>
            <a:rPr lang="fr-FR" sz="900" b="1" dirty="0" smtClean="0"/>
            <a:t>Significative </a:t>
          </a:r>
          <a:r>
            <a:rPr lang="fr-FR" sz="900" b="1" dirty="0" err="1" smtClean="0"/>
            <a:t>testing</a:t>
          </a:r>
          <a:endParaRPr lang="fr-FR" sz="900" b="1" dirty="0"/>
        </a:p>
      </dgm:t>
    </dgm:pt>
    <dgm:pt modelId="{B93AA98A-3207-420B-AB85-41160A797294}" type="parTrans" cxnId="{5899EA15-7582-490F-BD26-261FF7E1C35A}">
      <dgm:prSet/>
      <dgm:spPr/>
      <dgm:t>
        <a:bodyPr/>
        <a:lstStyle/>
        <a:p>
          <a:endParaRPr lang="fr-FR" sz="2000" b="1"/>
        </a:p>
      </dgm:t>
    </dgm:pt>
    <dgm:pt modelId="{26B4A6C1-B3F0-43D3-9446-8D3FEA7A9B35}" type="sibTrans" cxnId="{5899EA15-7582-490F-BD26-261FF7E1C35A}">
      <dgm:prSet/>
      <dgm:spPr/>
      <dgm:t>
        <a:bodyPr/>
        <a:lstStyle/>
        <a:p>
          <a:endParaRPr lang="fr-FR" sz="2000" b="1"/>
        </a:p>
      </dgm:t>
    </dgm:pt>
    <dgm:pt modelId="{60975C71-2ECC-3844-8D81-FF7DA47D991B}">
      <dgm:prSet phldrT="[Texte]" custT="1"/>
      <dgm:spPr/>
      <dgm:t>
        <a:bodyPr/>
        <a:lstStyle/>
        <a:p>
          <a:r>
            <a:rPr lang="fr-FR" sz="900" b="1" dirty="0" err="1" smtClean="0"/>
            <a:t>Characterization</a:t>
          </a:r>
          <a:endParaRPr lang="fr-FR" sz="900" b="1" dirty="0"/>
        </a:p>
      </dgm:t>
    </dgm:pt>
    <dgm:pt modelId="{82A8F452-1711-9C4D-B026-996E54C09BFE}" type="parTrans" cxnId="{22155ED7-003A-6A4B-81AA-41AC2B3ADB8D}">
      <dgm:prSet/>
      <dgm:spPr/>
      <dgm:t>
        <a:bodyPr/>
        <a:lstStyle/>
        <a:p>
          <a:endParaRPr lang="fr-FR"/>
        </a:p>
      </dgm:t>
    </dgm:pt>
    <dgm:pt modelId="{D74615CE-61EB-7D46-A40C-C57B1D799A16}" type="sibTrans" cxnId="{22155ED7-003A-6A4B-81AA-41AC2B3ADB8D}">
      <dgm:prSet/>
      <dgm:spPr/>
      <dgm:t>
        <a:bodyPr/>
        <a:lstStyle/>
        <a:p>
          <a:endParaRPr lang="fr-FR"/>
        </a:p>
      </dgm:t>
    </dgm:pt>
    <dgm:pt modelId="{D79A62AE-428A-44A1-B777-76A4F0C9D7C2}" type="pres">
      <dgm:prSet presAssocID="{2A0E77B4-CBB1-4DFA-89A4-DCF962A99F7D}" presName="Name0" presStyleCnt="0">
        <dgm:presLayoutVars>
          <dgm:dir/>
          <dgm:resizeHandles val="exact"/>
        </dgm:presLayoutVars>
      </dgm:prSet>
      <dgm:spPr/>
    </dgm:pt>
    <dgm:pt modelId="{1CBFD401-E3DA-4A8B-9D78-3F9BC1B6D0DC}" type="pres">
      <dgm:prSet presAssocID="{6CDDF32C-D103-4D93-AC58-99F9CEAA52C2}" presName="parTxOnly" presStyleLbl="node1" presStyleIdx="0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6245E5-F278-4A72-93BB-17FCFEE004A8}" type="pres">
      <dgm:prSet presAssocID="{4E2104CB-B981-4929-A41D-8769FAD4DE57}" presName="parSpace" presStyleCnt="0"/>
      <dgm:spPr/>
    </dgm:pt>
    <dgm:pt modelId="{1A09D155-3CC9-42D8-9CCD-83D466408288}" type="pres">
      <dgm:prSet presAssocID="{63979BE8-5FA4-46F3-97B6-D5A05C4083E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6F2DD7-4472-43FC-AABF-44C066DC4121}" type="pres">
      <dgm:prSet presAssocID="{6C3D4BFB-8B3F-4EDC-A975-DEE02771AA91}" presName="parSpace" presStyleCnt="0"/>
      <dgm:spPr/>
    </dgm:pt>
    <dgm:pt modelId="{9C703B3B-C5FF-A247-AB17-1B951C32192F}" type="pres">
      <dgm:prSet presAssocID="{60975C71-2ECC-3844-8D81-FF7DA47D991B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891900D-C49D-1B49-84FE-593DAAED50F5}" type="pres">
      <dgm:prSet presAssocID="{D74615CE-61EB-7D46-A40C-C57B1D799A16}" presName="parSpace" presStyleCnt="0"/>
      <dgm:spPr/>
    </dgm:pt>
    <dgm:pt modelId="{6428D339-C515-4E24-ADD6-67C2361CC515}" type="pres">
      <dgm:prSet presAssocID="{47AD49F9-EEC7-4975-9C84-3BD11E55AB09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D023CAE-708F-324C-8EC3-5C8B522F230C}" type="presOf" srcId="{2A0E77B4-CBB1-4DFA-89A4-DCF962A99F7D}" destId="{D79A62AE-428A-44A1-B777-76A4F0C9D7C2}" srcOrd="0" destOrd="0" presId="urn:microsoft.com/office/officeart/2005/8/layout/hChevron3"/>
    <dgm:cxn modelId="{E2CC6353-32E9-1940-9E85-D8FD11CB481D}" type="presOf" srcId="{6CDDF32C-D103-4D93-AC58-99F9CEAA52C2}" destId="{1CBFD401-E3DA-4A8B-9D78-3F9BC1B6D0DC}" srcOrd="0" destOrd="0" presId="urn:microsoft.com/office/officeart/2005/8/layout/hChevron3"/>
    <dgm:cxn modelId="{22155ED7-003A-6A4B-81AA-41AC2B3ADB8D}" srcId="{2A0E77B4-CBB1-4DFA-89A4-DCF962A99F7D}" destId="{60975C71-2ECC-3844-8D81-FF7DA47D991B}" srcOrd="2" destOrd="0" parTransId="{82A8F452-1711-9C4D-B026-996E54C09BFE}" sibTransId="{D74615CE-61EB-7D46-A40C-C57B1D799A16}"/>
    <dgm:cxn modelId="{C350E247-C87D-4AEE-AF04-2CB5582E51F1}" srcId="{2A0E77B4-CBB1-4DFA-89A4-DCF962A99F7D}" destId="{6CDDF32C-D103-4D93-AC58-99F9CEAA52C2}" srcOrd="0" destOrd="0" parTransId="{B1C22F7C-FF71-4204-A88D-99A9D488D63F}" sibTransId="{4E2104CB-B981-4929-A41D-8769FAD4DE57}"/>
    <dgm:cxn modelId="{52A3EF18-BEB5-3C47-B46E-9513889DB67E}" type="presOf" srcId="{63979BE8-5FA4-46F3-97B6-D5A05C4083E1}" destId="{1A09D155-3CC9-42D8-9CCD-83D466408288}" srcOrd="0" destOrd="0" presId="urn:microsoft.com/office/officeart/2005/8/layout/hChevron3"/>
    <dgm:cxn modelId="{5899EA15-7582-490F-BD26-261FF7E1C35A}" srcId="{2A0E77B4-CBB1-4DFA-89A4-DCF962A99F7D}" destId="{47AD49F9-EEC7-4975-9C84-3BD11E55AB09}" srcOrd="3" destOrd="0" parTransId="{B93AA98A-3207-420B-AB85-41160A797294}" sibTransId="{26B4A6C1-B3F0-43D3-9446-8D3FEA7A9B35}"/>
    <dgm:cxn modelId="{A6856C58-C641-D04F-940D-F1AFAFB15EB5}" type="presOf" srcId="{47AD49F9-EEC7-4975-9C84-3BD11E55AB09}" destId="{6428D339-C515-4E24-ADD6-67C2361CC515}" srcOrd="0" destOrd="0" presId="urn:microsoft.com/office/officeart/2005/8/layout/hChevron3"/>
    <dgm:cxn modelId="{AD23ABED-CA2E-44EA-88A0-CCDE3150ECDD}" srcId="{2A0E77B4-CBB1-4DFA-89A4-DCF962A99F7D}" destId="{63979BE8-5FA4-46F3-97B6-D5A05C4083E1}" srcOrd="1" destOrd="0" parTransId="{67FE6A3F-7724-4FC9-BD01-3DE4B308D781}" sibTransId="{6C3D4BFB-8B3F-4EDC-A975-DEE02771AA91}"/>
    <dgm:cxn modelId="{E8FCBB63-5CF2-544E-B6EE-E47ED63B7EE0}" type="presOf" srcId="{60975C71-2ECC-3844-8D81-FF7DA47D991B}" destId="{9C703B3B-C5FF-A247-AB17-1B951C32192F}" srcOrd="0" destOrd="0" presId="urn:microsoft.com/office/officeart/2005/8/layout/hChevron3"/>
    <dgm:cxn modelId="{661ECE40-35CB-BF40-B2C4-7A2EC6B1614D}" type="presParOf" srcId="{D79A62AE-428A-44A1-B777-76A4F0C9D7C2}" destId="{1CBFD401-E3DA-4A8B-9D78-3F9BC1B6D0DC}" srcOrd="0" destOrd="0" presId="urn:microsoft.com/office/officeart/2005/8/layout/hChevron3"/>
    <dgm:cxn modelId="{1F09951D-A5F1-5C43-945C-24D2154A7616}" type="presParOf" srcId="{D79A62AE-428A-44A1-B777-76A4F0C9D7C2}" destId="{176245E5-F278-4A72-93BB-17FCFEE004A8}" srcOrd="1" destOrd="0" presId="urn:microsoft.com/office/officeart/2005/8/layout/hChevron3"/>
    <dgm:cxn modelId="{98412030-7DA7-E54F-8C39-0CD0756088F5}" type="presParOf" srcId="{D79A62AE-428A-44A1-B777-76A4F0C9D7C2}" destId="{1A09D155-3CC9-42D8-9CCD-83D466408288}" srcOrd="2" destOrd="0" presId="urn:microsoft.com/office/officeart/2005/8/layout/hChevron3"/>
    <dgm:cxn modelId="{A882B1DB-B5F7-C544-AB67-07E7036F8B0C}" type="presParOf" srcId="{D79A62AE-428A-44A1-B777-76A4F0C9D7C2}" destId="{C26F2DD7-4472-43FC-AABF-44C066DC4121}" srcOrd="3" destOrd="0" presId="urn:microsoft.com/office/officeart/2005/8/layout/hChevron3"/>
    <dgm:cxn modelId="{A444770E-CBE1-A543-BA6E-CD29A28B7B81}" type="presParOf" srcId="{D79A62AE-428A-44A1-B777-76A4F0C9D7C2}" destId="{9C703B3B-C5FF-A247-AB17-1B951C32192F}" srcOrd="4" destOrd="0" presId="urn:microsoft.com/office/officeart/2005/8/layout/hChevron3"/>
    <dgm:cxn modelId="{737EBA3D-7052-8245-B719-8D964A8AC851}" type="presParOf" srcId="{D79A62AE-428A-44A1-B777-76A4F0C9D7C2}" destId="{5891900D-C49D-1B49-84FE-593DAAED50F5}" srcOrd="5" destOrd="0" presId="urn:microsoft.com/office/officeart/2005/8/layout/hChevron3"/>
    <dgm:cxn modelId="{A98D7CD7-6CD8-744C-AD8F-D217A4B3DA6D}" type="presParOf" srcId="{D79A62AE-428A-44A1-B777-76A4F0C9D7C2}" destId="{6428D339-C515-4E24-ADD6-67C2361CC51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0E77B4-CBB1-4DFA-89A4-DCF962A99F7D}" type="doc">
      <dgm:prSet loTypeId="urn:microsoft.com/office/officeart/2005/8/layout/hChevron3" loCatId="process" qsTypeId="urn:microsoft.com/office/officeart/2005/8/quickstyle/simple2" qsCatId="simple" csTypeId="urn:microsoft.com/office/officeart/2005/8/colors/accent1_2" csCatId="accent1" phldr="1"/>
      <dgm:spPr/>
    </dgm:pt>
    <dgm:pt modelId="{6CDDF32C-D103-4D93-AC58-99F9CEAA52C2}">
      <dgm:prSet phldrT="[Texte]" custT="1"/>
      <dgm:spPr/>
      <dgm:t>
        <a:bodyPr/>
        <a:lstStyle/>
        <a:p>
          <a:r>
            <a:rPr lang="fr-FR" sz="1000" b="1" dirty="0" smtClean="0"/>
            <a:t>MOA</a:t>
          </a:r>
          <a:endParaRPr lang="fr-FR" sz="1000" b="1" dirty="0"/>
        </a:p>
      </dgm:t>
    </dgm:pt>
    <dgm:pt modelId="{B1C22F7C-FF71-4204-A88D-99A9D488D63F}" type="parTrans" cxnId="{C350E247-C87D-4AEE-AF04-2CB5582E51F1}">
      <dgm:prSet/>
      <dgm:spPr/>
      <dgm:t>
        <a:bodyPr/>
        <a:lstStyle/>
        <a:p>
          <a:endParaRPr lang="fr-FR" sz="2000" b="1"/>
        </a:p>
      </dgm:t>
    </dgm:pt>
    <dgm:pt modelId="{4E2104CB-B981-4929-A41D-8769FAD4DE57}" type="sibTrans" cxnId="{C350E247-C87D-4AEE-AF04-2CB5582E51F1}">
      <dgm:prSet/>
      <dgm:spPr/>
      <dgm:t>
        <a:bodyPr/>
        <a:lstStyle/>
        <a:p>
          <a:endParaRPr lang="fr-FR" sz="2000" b="1"/>
        </a:p>
      </dgm:t>
    </dgm:pt>
    <dgm:pt modelId="{63979BE8-5FA4-46F3-97B6-D5A05C4083E1}">
      <dgm:prSet phldrT="[Texte]" custT="1"/>
      <dgm:spPr/>
      <dgm:t>
        <a:bodyPr/>
        <a:lstStyle/>
        <a:p>
          <a:r>
            <a:rPr lang="fr-FR" sz="900" b="1" i="1" dirty="0" smtClean="0"/>
            <a:t>in vivo</a:t>
          </a:r>
          <a:r>
            <a:rPr lang="fr-FR" sz="900" b="1" dirty="0" smtClean="0"/>
            <a:t> P.O.C</a:t>
          </a:r>
          <a:endParaRPr lang="fr-FR" sz="900" b="1" dirty="0"/>
        </a:p>
      </dgm:t>
    </dgm:pt>
    <dgm:pt modelId="{67FE6A3F-7724-4FC9-BD01-3DE4B308D781}" type="parTrans" cxnId="{AD23ABED-CA2E-44EA-88A0-CCDE3150ECDD}">
      <dgm:prSet/>
      <dgm:spPr/>
      <dgm:t>
        <a:bodyPr/>
        <a:lstStyle/>
        <a:p>
          <a:endParaRPr lang="fr-FR" sz="2000" b="1"/>
        </a:p>
      </dgm:t>
    </dgm:pt>
    <dgm:pt modelId="{6C3D4BFB-8B3F-4EDC-A975-DEE02771AA91}" type="sibTrans" cxnId="{AD23ABED-CA2E-44EA-88A0-CCDE3150ECDD}">
      <dgm:prSet/>
      <dgm:spPr/>
      <dgm:t>
        <a:bodyPr/>
        <a:lstStyle/>
        <a:p>
          <a:endParaRPr lang="fr-FR" sz="2000" b="1"/>
        </a:p>
      </dgm:t>
    </dgm:pt>
    <dgm:pt modelId="{47AD49F9-EEC7-4975-9C84-3BD11E55AB09}">
      <dgm:prSet phldrT="[Texte]" custT="1"/>
      <dgm:spPr/>
      <dgm:t>
        <a:bodyPr/>
        <a:lstStyle/>
        <a:p>
          <a:r>
            <a:rPr lang="fr-FR" sz="900" b="1" dirty="0" err="1" smtClean="0"/>
            <a:t>Stability</a:t>
          </a:r>
          <a:r>
            <a:rPr lang="fr-FR" sz="900" b="1" dirty="0" smtClean="0"/>
            <a:t> of the </a:t>
          </a:r>
          <a:r>
            <a:rPr lang="fr-FR" sz="900" b="1" dirty="0" err="1" smtClean="0"/>
            <a:t>experience</a:t>
          </a:r>
          <a:endParaRPr lang="fr-FR" sz="900" b="1" dirty="0"/>
        </a:p>
      </dgm:t>
    </dgm:pt>
    <dgm:pt modelId="{B93AA98A-3207-420B-AB85-41160A797294}" type="parTrans" cxnId="{5899EA15-7582-490F-BD26-261FF7E1C35A}">
      <dgm:prSet/>
      <dgm:spPr/>
      <dgm:t>
        <a:bodyPr/>
        <a:lstStyle/>
        <a:p>
          <a:endParaRPr lang="fr-FR" sz="2000" b="1"/>
        </a:p>
      </dgm:t>
    </dgm:pt>
    <dgm:pt modelId="{26B4A6C1-B3F0-43D3-9446-8D3FEA7A9B35}" type="sibTrans" cxnId="{5899EA15-7582-490F-BD26-261FF7E1C35A}">
      <dgm:prSet/>
      <dgm:spPr/>
      <dgm:t>
        <a:bodyPr/>
        <a:lstStyle/>
        <a:p>
          <a:endParaRPr lang="fr-FR" sz="2000" b="1"/>
        </a:p>
      </dgm:t>
    </dgm:pt>
    <dgm:pt modelId="{60975C71-2ECC-3844-8D81-FF7DA47D991B}">
      <dgm:prSet phldrT="[Texte]" custT="1"/>
      <dgm:spPr/>
      <dgm:t>
        <a:bodyPr/>
        <a:lstStyle/>
        <a:p>
          <a:r>
            <a:rPr lang="fr-FR" sz="900" b="1" dirty="0" err="1" smtClean="0"/>
            <a:t>Tox</a:t>
          </a:r>
          <a:endParaRPr lang="fr-FR" sz="900" b="1" dirty="0"/>
        </a:p>
      </dgm:t>
    </dgm:pt>
    <dgm:pt modelId="{82A8F452-1711-9C4D-B026-996E54C09BFE}" type="parTrans" cxnId="{22155ED7-003A-6A4B-81AA-41AC2B3ADB8D}">
      <dgm:prSet/>
      <dgm:spPr/>
      <dgm:t>
        <a:bodyPr/>
        <a:lstStyle/>
        <a:p>
          <a:endParaRPr lang="fr-FR"/>
        </a:p>
      </dgm:t>
    </dgm:pt>
    <dgm:pt modelId="{D74615CE-61EB-7D46-A40C-C57B1D799A16}" type="sibTrans" cxnId="{22155ED7-003A-6A4B-81AA-41AC2B3ADB8D}">
      <dgm:prSet/>
      <dgm:spPr/>
      <dgm:t>
        <a:bodyPr/>
        <a:lstStyle/>
        <a:p>
          <a:endParaRPr lang="fr-FR"/>
        </a:p>
      </dgm:t>
    </dgm:pt>
    <dgm:pt modelId="{D79A62AE-428A-44A1-B777-76A4F0C9D7C2}" type="pres">
      <dgm:prSet presAssocID="{2A0E77B4-CBB1-4DFA-89A4-DCF962A99F7D}" presName="Name0" presStyleCnt="0">
        <dgm:presLayoutVars>
          <dgm:dir/>
          <dgm:resizeHandles val="exact"/>
        </dgm:presLayoutVars>
      </dgm:prSet>
      <dgm:spPr/>
    </dgm:pt>
    <dgm:pt modelId="{1CBFD401-E3DA-4A8B-9D78-3F9BC1B6D0DC}" type="pres">
      <dgm:prSet presAssocID="{6CDDF32C-D103-4D93-AC58-99F9CEAA52C2}" presName="parTxOnly" presStyleLbl="node1" presStyleIdx="0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6245E5-F278-4A72-93BB-17FCFEE004A8}" type="pres">
      <dgm:prSet presAssocID="{4E2104CB-B981-4929-A41D-8769FAD4DE57}" presName="parSpace" presStyleCnt="0"/>
      <dgm:spPr/>
    </dgm:pt>
    <dgm:pt modelId="{1A09D155-3CC9-42D8-9CCD-83D466408288}" type="pres">
      <dgm:prSet presAssocID="{63979BE8-5FA4-46F3-97B6-D5A05C4083E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6F2DD7-4472-43FC-AABF-44C066DC4121}" type="pres">
      <dgm:prSet presAssocID="{6C3D4BFB-8B3F-4EDC-A975-DEE02771AA91}" presName="parSpace" presStyleCnt="0"/>
      <dgm:spPr/>
    </dgm:pt>
    <dgm:pt modelId="{9C703B3B-C5FF-A247-AB17-1B951C32192F}" type="pres">
      <dgm:prSet presAssocID="{60975C71-2ECC-3844-8D81-FF7DA47D991B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891900D-C49D-1B49-84FE-593DAAED50F5}" type="pres">
      <dgm:prSet presAssocID="{D74615CE-61EB-7D46-A40C-C57B1D799A16}" presName="parSpace" presStyleCnt="0"/>
      <dgm:spPr/>
    </dgm:pt>
    <dgm:pt modelId="{6428D339-C515-4E24-ADD6-67C2361CC515}" type="pres">
      <dgm:prSet presAssocID="{47AD49F9-EEC7-4975-9C84-3BD11E55AB09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E0ADD33-D8E7-B443-A0F9-A277A73D1C0D}" type="presOf" srcId="{47AD49F9-EEC7-4975-9C84-3BD11E55AB09}" destId="{6428D339-C515-4E24-ADD6-67C2361CC515}" srcOrd="0" destOrd="0" presId="urn:microsoft.com/office/officeart/2005/8/layout/hChevron3"/>
    <dgm:cxn modelId="{AD23ABED-CA2E-44EA-88A0-CCDE3150ECDD}" srcId="{2A0E77B4-CBB1-4DFA-89A4-DCF962A99F7D}" destId="{63979BE8-5FA4-46F3-97B6-D5A05C4083E1}" srcOrd="1" destOrd="0" parTransId="{67FE6A3F-7724-4FC9-BD01-3DE4B308D781}" sibTransId="{6C3D4BFB-8B3F-4EDC-A975-DEE02771AA91}"/>
    <dgm:cxn modelId="{AC1739AF-174B-FC45-ACCE-17944377E199}" type="presOf" srcId="{60975C71-2ECC-3844-8D81-FF7DA47D991B}" destId="{9C703B3B-C5FF-A247-AB17-1B951C32192F}" srcOrd="0" destOrd="0" presId="urn:microsoft.com/office/officeart/2005/8/layout/hChevron3"/>
    <dgm:cxn modelId="{C8017AE6-8A50-EE4F-8738-D2FFAE45F15D}" type="presOf" srcId="{63979BE8-5FA4-46F3-97B6-D5A05C4083E1}" destId="{1A09D155-3CC9-42D8-9CCD-83D466408288}" srcOrd="0" destOrd="0" presId="urn:microsoft.com/office/officeart/2005/8/layout/hChevron3"/>
    <dgm:cxn modelId="{5B51A292-EFA8-8544-B01C-631A222D1C63}" type="presOf" srcId="{2A0E77B4-CBB1-4DFA-89A4-DCF962A99F7D}" destId="{D79A62AE-428A-44A1-B777-76A4F0C9D7C2}" srcOrd="0" destOrd="0" presId="urn:microsoft.com/office/officeart/2005/8/layout/hChevron3"/>
    <dgm:cxn modelId="{22155ED7-003A-6A4B-81AA-41AC2B3ADB8D}" srcId="{2A0E77B4-CBB1-4DFA-89A4-DCF962A99F7D}" destId="{60975C71-2ECC-3844-8D81-FF7DA47D991B}" srcOrd="2" destOrd="0" parTransId="{82A8F452-1711-9C4D-B026-996E54C09BFE}" sibTransId="{D74615CE-61EB-7D46-A40C-C57B1D799A16}"/>
    <dgm:cxn modelId="{B6F3B9A7-2A57-A44C-84A7-2983ACF6DC4C}" type="presOf" srcId="{6CDDF32C-D103-4D93-AC58-99F9CEAA52C2}" destId="{1CBFD401-E3DA-4A8B-9D78-3F9BC1B6D0DC}" srcOrd="0" destOrd="0" presId="urn:microsoft.com/office/officeart/2005/8/layout/hChevron3"/>
    <dgm:cxn modelId="{C350E247-C87D-4AEE-AF04-2CB5582E51F1}" srcId="{2A0E77B4-CBB1-4DFA-89A4-DCF962A99F7D}" destId="{6CDDF32C-D103-4D93-AC58-99F9CEAA52C2}" srcOrd="0" destOrd="0" parTransId="{B1C22F7C-FF71-4204-A88D-99A9D488D63F}" sibTransId="{4E2104CB-B981-4929-A41D-8769FAD4DE57}"/>
    <dgm:cxn modelId="{5899EA15-7582-490F-BD26-261FF7E1C35A}" srcId="{2A0E77B4-CBB1-4DFA-89A4-DCF962A99F7D}" destId="{47AD49F9-EEC7-4975-9C84-3BD11E55AB09}" srcOrd="3" destOrd="0" parTransId="{B93AA98A-3207-420B-AB85-41160A797294}" sibTransId="{26B4A6C1-B3F0-43D3-9446-8D3FEA7A9B35}"/>
    <dgm:cxn modelId="{BD3777C6-1C00-D247-BC60-1CFCBDC35EA2}" type="presParOf" srcId="{D79A62AE-428A-44A1-B777-76A4F0C9D7C2}" destId="{1CBFD401-E3DA-4A8B-9D78-3F9BC1B6D0DC}" srcOrd="0" destOrd="0" presId="urn:microsoft.com/office/officeart/2005/8/layout/hChevron3"/>
    <dgm:cxn modelId="{D408B2CC-63F3-1540-94B5-2C9F12295C01}" type="presParOf" srcId="{D79A62AE-428A-44A1-B777-76A4F0C9D7C2}" destId="{176245E5-F278-4A72-93BB-17FCFEE004A8}" srcOrd="1" destOrd="0" presId="urn:microsoft.com/office/officeart/2005/8/layout/hChevron3"/>
    <dgm:cxn modelId="{5515BD80-ADFF-1F40-8BDC-6F2E96624A8A}" type="presParOf" srcId="{D79A62AE-428A-44A1-B777-76A4F0C9D7C2}" destId="{1A09D155-3CC9-42D8-9CCD-83D466408288}" srcOrd="2" destOrd="0" presId="urn:microsoft.com/office/officeart/2005/8/layout/hChevron3"/>
    <dgm:cxn modelId="{EBC14F67-A79A-EB42-9602-139932F05054}" type="presParOf" srcId="{D79A62AE-428A-44A1-B777-76A4F0C9D7C2}" destId="{C26F2DD7-4472-43FC-AABF-44C066DC4121}" srcOrd="3" destOrd="0" presId="urn:microsoft.com/office/officeart/2005/8/layout/hChevron3"/>
    <dgm:cxn modelId="{B1769A36-67ED-C342-9A14-FABA16A111D5}" type="presParOf" srcId="{D79A62AE-428A-44A1-B777-76A4F0C9D7C2}" destId="{9C703B3B-C5FF-A247-AB17-1B951C32192F}" srcOrd="4" destOrd="0" presId="urn:microsoft.com/office/officeart/2005/8/layout/hChevron3"/>
    <dgm:cxn modelId="{FA20E435-FCBD-4A4E-93FD-0EE942BBE67F}" type="presParOf" srcId="{D79A62AE-428A-44A1-B777-76A4F0C9D7C2}" destId="{5891900D-C49D-1B49-84FE-593DAAED50F5}" srcOrd="5" destOrd="0" presId="urn:microsoft.com/office/officeart/2005/8/layout/hChevron3"/>
    <dgm:cxn modelId="{38C8816E-D9A0-B145-9BBD-6389656A5FFD}" type="presParOf" srcId="{D79A62AE-428A-44A1-B777-76A4F0C9D7C2}" destId="{6428D339-C515-4E24-ADD6-67C2361CC51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FD401-E3DA-4A8B-9D78-3F9BC1B6D0DC}">
      <dsp:nvSpPr>
        <dsp:cNvPr id="0" name=""/>
        <dsp:cNvSpPr/>
      </dsp:nvSpPr>
      <dsp:spPr>
        <a:xfrm>
          <a:off x="1386" y="78845"/>
          <a:ext cx="1391305" cy="5565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err="1" smtClean="0"/>
            <a:t>Specifications</a:t>
          </a:r>
          <a:endParaRPr lang="fr-FR" sz="1000" b="1" kern="1200" dirty="0"/>
        </a:p>
      </dsp:txBody>
      <dsp:txXfrm>
        <a:off x="1386" y="78845"/>
        <a:ext cx="1252175" cy="556522"/>
      </dsp:txXfrm>
    </dsp:sp>
    <dsp:sp modelId="{1A09D155-3CC9-42D8-9CCD-83D466408288}">
      <dsp:nvSpPr>
        <dsp:cNvPr id="0" name=""/>
        <dsp:cNvSpPr/>
      </dsp:nvSpPr>
      <dsp:spPr>
        <a:xfrm>
          <a:off x="1114430" y="78845"/>
          <a:ext cx="1391305" cy="5565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Prototype </a:t>
          </a:r>
          <a:r>
            <a:rPr lang="fr-FR" sz="900" b="1" kern="1200" dirty="0" err="1" smtClean="0"/>
            <a:t>Development</a:t>
          </a:r>
          <a:endParaRPr lang="fr-FR" sz="900" b="1" kern="1200" dirty="0"/>
        </a:p>
      </dsp:txBody>
      <dsp:txXfrm>
        <a:off x="1392691" y="78845"/>
        <a:ext cx="834783" cy="556522"/>
      </dsp:txXfrm>
    </dsp:sp>
    <dsp:sp modelId="{9C703B3B-C5FF-A247-AB17-1B951C32192F}">
      <dsp:nvSpPr>
        <dsp:cNvPr id="0" name=""/>
        <dsp:cNvSpPr/>
      </dsp:nvSpPr>
      <dsp:spPr>
        <a:xfrm>
          <a:off x="2227474" y="78845"/>
          <a:ext cx="1391305" cy="5565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Characterization</a:t>
          </a:r>
          <a:endParaRPr lang="fr-FR" sz="900" b="1" kern="1200" dirty="0"/>
        </a:p>
      </dsp:txBody>
      <dsp:txXfrm>
        <a:off x="2505735" y="78845"/>
        <a:ext cx="834783" cy="556522"/>
      </dsp:txXfrm>
    </dsp:sp>
    <dsp:sp modelId="{6428D339-C515-4E24-ADD6-67C2361CC515}">
      <dsp:nvSpPr>
        <dsp:cNvPr id="0" name=""/>
        <dsp:cNvSpPr/>
      </dsp:nvSpPr>
      <dsp:spPr>
        <a:xfrm>
          <a:off x="3340519" y="78845"/>
          <a:ext cx="1391305" cy="5565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Significative </a:t>
          </a:r>
          <a:r>
            <a:rPr lang="fr-FR" sz="900" b="1" kern="1200" dirty="0" err="1" smtClean="0"/>
            <a:t>testing</a:t>
          </a:r>
          <a:endParaRPr lang="fr-FR" sz="900" b="1" kern="1200" dirty="0"/>
        </a:p>
      </dsp:txBody>
      <dsp:txXfrm>
        <a:off x="3618780" y="78845"/>
        <a:ext cx="834783" cy="5565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FD401-E3DA-4A8B-9D78-3F9BC1B6D0DC}">
      <dsp:nvSpPr>
        <dsp:cNvPr id="0" name=""/>
        <dsp:cNvSpPr/>
      </dsp:nvSpPr>
      <dsp:spPr>
        <a:xfrm>
          <a:off x="1386" y="78845"/>
          <a:ext cx="1391305" cy="5565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/>
            <a:t>MOA</a:t>
          </a:r>
          <a:endParaRPr lang="fr-FR" sz="1000" b="1" kern="1200" dirty="0"/>
        </a:p>
      </dsp:txBody>
      <dsp:txXfrm>
        <a:off x="1386" y="78845"/>
        <a:ext cx="1252175" cy="556522"/>
      </dsp:txXfrm>
    </dsp:sp>
    <dsp:sp modelId="{1A09D155-3CC9-42D8-9CCD-83D466408288}">
      <dsp:nvSpPr>
        <dsp:cNvPr id="0" name=""/>
        <dsp:cNvSpPr/>
      </dsp:nvSpPr>
      <dsp:spPr>
        <a:xfrm>
          <a:off x="1114430" y="78845"/>
          <a:ext cx="1391305" cy="5565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i="1" kern="1200" dirty="0" smtClean="0"/>
            <a:t>in vivo</a:t>
          </a:r>
          <a:r>
            <a:rPr lang="fr-FR" sz="900" b="1" kern="1200" dirty="0" smtClean="0"/>
            <a:t> P.O.C</a:t>
          </a:r>
          <a:endParaRPr lang="fr-FR" sz="900" b="1" kern="1200" dirty="0"/>
        </a:p>
      </dsp:txBody>
      <dsp:txXfrm>
        <a:off x="1392691" y="78845"/>
        <a:ext cx="834783" cy="556522"/>
      </dsp:txXfrm>
    </dsp:sp>
    <dsp:sp modelId="{9C703B3B-C5FF-A247-AB17-1B951C32192F}">
      <dsp:nvSpPr>
        <dsp:cNvPr id="0" name=""/>
        <dsp:cNvSpPr/>
      </dsp:nvSpPr>
      <dsp:spPr>
        <a:xfrm>
          <a:off x="2227474" y="78845"/>
          <a:ext cx="1391305" cy="5565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Tox</a:t>
          </a:r>
          <a:endParaRPr lang="fr-FR" sz="900" b="1" kern="1200" dirty="0"/>
        </a:p>
      </dsp:txBody>
      <dsp:txXfrm>
        <a:off x="2505735" y="78845"/>
        <a:ext cx="834783" cy="556522"/>
      </dsp:txXfrm>
    </dsp:sp>
    <dsp:sp modelId="{6428D339-C515-4E24-ADD6-67C2361CC515}">
      <dsp:nvSpPr>
        <dsp:cNvPr id="0" name=""/>
        <dsp:cNvSpPr/>
      </dsp:nvSpPr>
      <dsp:spPr>
        <a:xfrm>
          <a:off x="3340519" y="78845"/>
          <a:ext cx="1391305" cy="5565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Stability</a:t>
          </a:r>
          <a:r>
            <a:rPr lang="fr-FR" sz="900" b="1" kern="1200" dirty="0" smtClean="0"/>
            <a:t> of the </a:t>
          </a:r>
          <a:r>
            <a:rPr lang="fr-FR" sz="900" b="1" kern="1200" dirty="0" err="1" smtClean="0"/>
            <a:t>experience</a:t>
          </a:r>
          <a:endParaRPr lang="fr-FR" sz="900" b="1" kern="1200" dirty="0"/>
        </a:p>
      </dsp:txBody>
      <dsp:txXfrm>
        <a:off x="3618780" y="78845"/>
        <a:ext cx="834783" cy="556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1E507-6BDE-427E-8F9D-B2ABAD09581D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6195C-8CB2-4349-A8BA-A4E1A0216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41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6195C-8CB2-4349-A8BA-A4E1A0216B8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933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6195C-8CB2-4349-A8BA-A4E1A0216B8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783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6195C-8CB2-4349-A8BA-A4E1A0216B8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34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6195C-8CB2-4349-A8BA-A4E1A0216B8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448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6195C-8CB2-4349-A8BA-A4E1A0216B8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1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microsoft.com/office/2007/relationships/hdphoto" Target="../media/hdphoto1.wdp"/><Relationship Id="rId21" Type="http://schemas.openxmlformats.org/officeDocument/2006/relationships/image" Target="../media/image56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8.jpeg"/><Relationship Id="rId16" Type="http://schemas.openxmlformats.org/officeDocument/2006/relationships/image" Target="../media/image51.png"/><Relationship Id="rId20" Type="http://schemas.openxmlformats.org/officeDocument/2006/relationships/image" Target="../media/image5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59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85800" y="2679589"/>
            <a:ext cx="4832405" cy="1060962"/>
          </a:xfrm>
          <a:solidFill>
            <a:schemeClr val="bg1">
              <a:alpha val="89000"/>
            </a:schemeClr>
          </a:solidFill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3740551"/>
            <a:ext cx="4832405" cy="580776"/>
          </a:xfrm>
          <a:solidFill>
            <a:schemeClr val="bg1">
              <a:alpha val="89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6" y="23812"/>
            <a:ext cx="1342692" cy="755264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>
            <a:off x="0" y="6144499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95" y="139308"/>
            <a:ext cx="492467" cy="492467"/>
          </a:xfrm>
          <a:prstGeom prst="rect">
            <a:avLst/>
          </a:prstGeom>
        </p:spPr>
      </p:pic>
      <p:sp>
        <p:nvSpPr>
          <p:cNvPr id="19" name="Espace réservé pour une image  30"/>
          <p:cNvSpPr>
            <a:spLocks noGrp="1"/>
          </p:cNvSpPr>
          <p:nvPr>
            <p:ph type="pic" sz="quarter" idx="10"/>
          </p:nvPr>
        </p:nvSpPr>
        <p:spPr>
          <a:xfrm>
            <a:off x="5168791" y="774775"/>
            <a:ext cx="2286780" cy="228678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20" name="Arc 19"/>
          <p:cNvSpPr/>
          <p:nvPr userDrawn="1"/>
        </p:nvSpPr>
        <p:spPr>
          <a:xfrm>
            <a:off x="4882263" y="515098"/>
            <a:ext cx="2804563" cy="2804561"/>
          </a:xfrm>
          <a:prstGeom prst="arc">
            <a:avLst>
              <a:gd name="adj1" fmla="val 16200000"/>
              <a:gd name="adj2" fmla="val 15868332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 userDrawn="1"/>
        </p:nvSpPr>
        <p:spPr>
          <a:xfrm>
            <a:off x="5394440" y="1016923"/>
            <a:ext cx="1835482" cy="1835480"/>
          </a:xfrm>
          <a:prstGeom prst="arc">
            <a:avLst>
              <a:gd name="adj1" fmla="val 97012"/>
              <a:gd name="adj2" fmla="val 248172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space réservé pour une image  30"/>
          <p:cNvSpPr>
            <a:spLocks noGrp="1"/>
          </p:cNvSpPr>
          <p:nvPr>
            <p:ph type="pic" sz="quarter" idx="11"/>
          </p:nvPr>
        </p:nvSpPr>
        <p:spPr>
          <a:xfrm>
            <a:off x="6275215" y="3519873"/>
            <a:ext cx="2286780" cy="228678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Arc 22"/>
          <p:cNvSpPr/>
          <p:nvPr userDrawn="1"/>
        </p:nvSpPr>
        <p:spPr>
          <a:xfrm>
            <a:off x="5988687" y="3260196"/>
            <a:ext cx="2804563" cy="2804561"/>
          </a:xfrm>
          <a:prstGeom prst="arc">
            <a:avLst>
              <a:gd name="adj1" fmla="val 16200000"/>
              <a:gd name="adj2" fmla="val 15868332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 userDrawn="1"/>
        </p:nvSpPr>
        <p:spPr>
          <a:xfrm>
            <a:off x="6500864" y="3762021"/>
            <a:ext cx="1835482" cy="1835480"/>
          </a:xfrm>
          <a:prstGeom prst="arc">
            <a:avLst>
              <a:gd name="adj1" fmla="val 97012"/>
              <a:gd name="adj2" fmla="val 248172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11" y="6075554"/>
            <a:ext cx="6871855" cy="82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242514" y="147526"/>
            <a:ext cx="633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LES RÉSULTATS DE LA SATT LUTECH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ZoneTexte 26"/>
          <p:cNvSpPr txBox="1"/>
          <p:nvPr userDrawn="1"/>
        </p:nvSpPr>
        <p:spPr>
          <a:xfrm>
            <a:off x="5867273" y="4218496"/>
            <a:ext cx="1319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>
                <a:solidFill>
                  <a:schemeClr val="tx2"/>
                </a:solidFill>
              </a:rPr>
              <a:t>24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>
                <a:solidFill>
                  <a:srgbClr val="8598B0"/>
                </a:solidFill>
              </a:rPr>
              <a:t>START-UPS SUPPORTED</a:t>
            </a:r>
            <a:endParaRPr lang="fr-FR" sz="1200" b="1" dirty="0" smtClean="0">
              <a:solidFill>
                <a:schemeClr val="tx2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05" y="1393939"/>
            <a:ext cx="1509163" cy="10547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63" y="3387110"/>
            <a:ext cx="1660079" cy="116027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09" y="1402851"/>
            <a:ext cx="1509163" cy="1054791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36" y="3433771"/>
            <a:ext cx="1660079" cy="1160270"/>
          </a:xfrm>
          <a:prstGeom prst="rect">
            <a:avLst/>
          </a:prstGeom>
        </p:spPr>
      </p:pic>
      <p:sp>
        <p:nvSpPr>
          <p:cNvPr id="39" name="ZoneTexte 38"/>
          <p:cNvSpPr txBox="1"/>
          <p:nvPr userDrawn="1"/>
        </p:nvSpPr>
        <p:spPr>
          <a:xfrm>
            <a:off x="7584474" y="4218496"/>
            <a:ext cx="1319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>
                <a:solidFill>
                  <a:schemeClr val="tx2"/>
                </a:solidFill>
              </a:rPr>
              <a:t>31</a:t>
            </a:r>
            <a:endParaRPr lang="fr-FR" sz="1800" b="1" dirty="0" smtClean="0">
              <a:solidFill>
                <a:schemeClr val="tx2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>
                <a:solidFill>
                  <a:srgbClr val="8598B0"/>
                </a:solidFill>
              </a:rPr>
              <a:t>LICENCES AGREEENTS</a:t>
            </a:r>
            <a:endParaRPr lang="fr-FR" sz="1200" b="1" dirty="0" smtClean="0">
              <a:solidFill>
                <a:schemeClr val="tx2"/>
              </a:solidFill>
            </a:endParaRPr>
          </a:p>
        </p:txBody>
      </p:sp>
      <p:sp>
        <p:nvSpPr>
          <p:cNvPr id="40" name="ZoneTexte 39"/>
          <p:cNvSpPr txBox="1"/>
          <p:nvPr userDrawn="1"/>
        </p:nvSpPr>
        <p:spPr>
          <a:xfrm>
            <a:off x="5843150" y="2319202"/>
            <a:ext cx="1319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smtClean="0">
                <a:solidFill>
                  <a:schemeClr val="tx2"/>
                </a:solidFill>
              </a:rPr>
              <a:t>315+</a:t>
            </a:r>
            <a:endParaRPr lang="fr-FR" sz="2000" b="1" dirty="0" smtClean="0">
              <a:solidFill>
                <a:schemeClr val="tx2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>
                <a:solidFill>
                  <a:srgbClr val="8598B0"/>
                </a:solidFill>
              </a:rPr>
              <a:t>SUPPORTED PROJECTS</a:t>
            </a:r>
            <a:endParaRPr lang="fr-FR" sz="1200" b="1" dirty="0" smtClean="0">
              <a:solidFill>
                <a:schemeClr val="tx2"/>
              </a:solidFill>
            </a:endParaRPr>
          </a:p>
        </p:txBody>
      </p:sp>
      <p:sp>
        <p:nvSpPr>
          <p:cNvPr id="41" name="ZoneTexte 40"/>
          <p:cNvSpPr txBox="1"/>
          <p:nvPr userDrawn="1"/>
        </p:nvSpPr>
        <p:spPr>
          <a:xfrm>
            <a:off x="7273247" y="2319202"/>
            <a:ext cx="1699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>
                <a:solidFill>
                  <a:schemeClr val="tx2"/>
                </a:solidFill>
              </a:rPr>
              <a:t>18M€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>
                <a:solidFill>
                  <a:srgbClr val="8598B0"/>
                </a:solidFill>
              </a:rPr>
              <a:t>INVESTED IN PROJECTS DEVELOPMENT</a:t>
            </a:r>
            <a:endParaRPr lang="fr-FR" sz="1200" b="1" dirty="0" smtClean="0">
              <a:solidFill>
                <a:schemeClr val="tx2"/>
              </a:solidFill>
            </a:endParaRPr>
          </a:p>
        </p:txBody>
      </p:sp>
      <p:graphicFrame>
        <p:nvGraphicFramePr>
          <p:cNvPr id="42" name="Graphique 41"/>
          <p:cNvGraphicFramePr/>
          <p:nvPr userDrawn="1">
            <p:extLst/>
          </p:nvPr>
        </p:nvGraphicFramePr>
        <p:xfrm>
          <a:off x="-208019" y="1840352"/>
          <a:ext cx="5558907" cy="329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Accolade fermante 42"/>
          <p:cNvSpPr/>
          <p:nvPr userDrawn="1"/>
        </p:nvSpPr>
        <p:spPr>
          <a:xfrm>
            <a:off x="5377140" y="1341474"/>
            <a:ext cx="336257" cy="3977957"/>
          </a:xfrm>
          <a:prstGeom prst="rightBrace">
            <a:avLst>
              <a:gd name="adj1" fmla="val 161474"/>
              <a:gd name="adj2" fmla="val 49786"/>
            </a:avLst>
          </a:prstGeom>
          <a:ln w="9525">
            <a:solidFill>
              <a:srgbClr val="8598B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4531" r="41031" b="3326"/>
          <a:stretch/>
        </p:blipFill>
        <p:spPr>
          <a:xfrm>
            <a:off x="4564049" y="-32039"/>
            <a:ext cx="4579951" cy="6385132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4" y="147526"/>
            <a:ext cx="4321535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LUTECH’S PARTNERS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5" y="1573617"/>
            <a:ext cx="489640" cy="48964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0" y="2132109"/>
            <a:ext cx="954169" cy="95416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14" y="3113632"/>
            <a:ext cx="558905" cy="55890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5" y="3132565"/>
            <a:ext cx="539972" cy="53997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33" y="1381616"/>
            <a:ext cx="867426" cy="86742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33" y="2150602"/>
            <a:ext cx="867426" cy="86742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54" y="1381616"/>
            <a:ext cx="867426" cy="867426"/>
          </a:xfrm>
          <a:prstGeom prst="rect">
            <a:avLst/>
          </a:prstGeom>
        </p:spPr>
      </p:pic>
      <p:pic>
        <p:nvPicPr>
          <p:cNvPr id="32" name="Picture 2" descr="Afficher l'image d'origine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23" y="3055436"/>
            <a:ext cx="488783" cy="57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space réservé du contenu 2"/>
          <p:cNvSpPr txBox="1">
            <a:spLocks/>
          </p:cNvSpPr>
          <p:nvPr userDrawn="1"/>
        </p:nvSpPr>
        <p:spPr>
          <a:xfrm>
            <a:off x="242514" y="961647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SHAREHOLDERS</a:t>
            </a:r>
            <a:endParaRPr lang="fr-FR" sz="1400" b="1" dirty="0">
              <a:latin typeface="+mn-lt"/>
            </a:endParaRPr>
          </a:p>
        </p:txBody>
      </p:sp>
      <p:cxnSp>
        <p:nvCxnSpPr>
          <p:cNvPr id="34" name="Connecteur droit 33"/>
          <p:cNvCxnSpPr/>
          <p:nvPr userDrawn="1"/>
        </p:nvCxnSpPr>
        <p:spPr>
          <a:xfrm>
            <a:off x="339302" y="1345668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contenu 2"/>
          <p:cNvSpPr txBox="1">
            <a:spLocks/>
          </p:cNvSpPr>
          <p:nvPr userDrawn="1"/>
        </p:nvSpPr>
        <p:spPr>
          <a:xfrm>
            <a:off x="242514" y="4093542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OTHER PARTNERS</a:t>
            </a:r>
            <a:endParaRPr lang="fr-FR" sz="1400" b="1" dirty="0">
              <a:latin typeface="+mn-lt"/>
            </a:endParaRPr>
          </a:p>
        </p:txBody>
      </p:sp>
      <p:cxnSp>
        <p:nvCxnSpPr>
          <p:cNvPr id="36" name="Connecteur droit 35"/>
          <p:cNvCxnSpPr/>
          <p:nvPr userDrawn="1"/>
        </p:nvCxnSpPr>
        <p:spPr>
          <a:xfrm>
            <a:off x="339302" y="4477563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4" descr="http://www.sattlutech.com/wp-content/uploads/2014/05/Insermtransfert-Converti-copie-e1408712621459.jp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1" y="4856928"/>
            <a:ext cx="1075323" cy="18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 3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30" y="5344152"/>
            <a:ext cx="620787" cy="620787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0" y="5306490"/>
            <a:ext cx="584919" cy="656655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5464839"/>
            <a:ext cx="636385" cy="33995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27" y="4826425"/>
            <a:ext cx="1171797" cy="23703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98" y="2343876"/>
            <a:ext cx="887761" cy="5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systè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1" r="18444"/>
          <a:stretch/>
        </p:blipFill>
        <p:spPr>
          <a:xfrm>
            <a:off x="4564049" y="1"/>
            <a:ext cx="4579951" cy="6353092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4" y="147526"/>
            <a:ext cx="6337189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FRENCH ECOSYSTEM OF INNOVATION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Espace réservé du contenu 2"/>
          <p:cNvSpPr txBox="1">
            <a:spLocks/>
          </p:cNvSpPr>
          <p:nvPr userDrawn="1"/>
        </p:nvSpPr>
        <p:spPr>
          <a:xfrm>
            <a:off x="258414" y="786718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err="1" smtClean="0">
                <a:latin typeface="+mn-lt"/>
              </a:rPr>
              <a:t>Competitiveness</a:t>
            </a:r>
            <a:r>
              <a:rPr lang="fr-FR" sz="1400" b="1" dirty="0" smtClean="0">
                <a:latin typeface="+mn-lt"/>
              </a:rPr>
              <a:t> clusters</a:t>
            </a:r>
            <a:endParaRPr lang="fr-FR" sz="1400" b="1" dirty="0">
              <a:latin typeface="+mn-lt"/>
            </a:endParaRPr>
          </a:p>
        </p:txBody>
      </p:sp>
      <p:cxnSp>
        <p:nvCxnSpPr>
          <p:cNvPr id="24" name="Connecteur droit 23"/>
          <p:cNvCxnSpPr/>
          <p:nvPr userDrawn="1"/>
        </p:nvCxnSpPr>
        <p:spPr>
          <a:xfrm>
            <a:off x="355202" y="1062735"/>
            <a:ext cx="239622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6" descr="http://www.sattlutech.com/wp-content/uploads/2014/08/logo_opticsvalley-e1407226565859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1275886"/>
            <a:ext cx="619535" cy="12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www.sattlutech.com/wp-content/uploads/2014/08/logo-ASTech-VF-e1407226299758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64" y="1116875"/>
            <a:ext cx="596315" cy="4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http://www.sattlutech.com/wp-content/uploads/2014/05/logo_Cap_Digital_JPG_HD_RVB-e1407398899762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01" y="1234157"/>
            <a:ext cx="586541" cy="21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0" descr="http://www.sattlutech.com/wp-content/uploads/2015/04/Logo_Medicen-1024x407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95" y="1233507"/>
            <a:ext cx="518926" cy="20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re 1"/>
          <p:cNvSpPr txBox="1">
            <a:spLocks/>
          </p:cNvSpPr>
          <p:nvPr userDrawn="1"/>
        </p:nvSpPr>
        <p:spPr>
          <a:xfrm>
            <a:off x="3898785" y="1204856"/>
            <a:ext cx="878048" cy="1888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defRPr>
            </a:lvl1pPr>
          </a:lstStyle>
          <a:p>
            <a:pPr algn="ctr"/>
            <a:r>
              <a:rPr lang="fr-FR" sz="200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" name="Picture 8" descr="Afficher l'image d'origine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03" y="1114759"/>
            <a:ext cx="627058" cy="44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Espace réservé du contenu 2"/>
          <p:cNvSpPr txBox="1">
            <a:spLocks/>
          </p:cNvSpPr>
          <p:nvPr userDrawn="1"/>
        </p:nvSpPr>
        <p:spPr>
          <a:xfrm>
            <a:off x="258414" y="1559831"/>
            <a:ext cx="3853154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err="1" smtClean="0">
                <a:latin typeface="+mn-lt"/>
              </a:rPr>
              <a:t>Theme</a:t>
            </a:r>
            <a:r>
              <a:rPr lang="fr-FR" sz="1400" b="1" dirty="0" smtClean="0">
                <a:latin typeface="+mn-lt"/>
              </a:rPr>
              <a:t> </a:t>
            </a:r>
            <a:r>
              <a:rPr lang="fr-FR" sz="1400" b="1" dirty="0" err="1" smtClean="0">
                <a:latin typeface="+mn-lt"/>
              </a:rPr>
              <a:t>Valorization</a:t>
            </a:r>
            <a:r>
              <a:rPr lang="fr-FR" sz="1400" b="1" dirty="0" smtClean="0">
                <a:latin typeface="+mn-lt"/>
              </a:rPr>
              <a:t> Consortia</a:t>
            </a:r>
            <a:endParaRPr lang="fr-FR" sz="1400" b="1" dirty="0">
              <a:latin typeface="+mn-lt"/>
            </a:endParaRPr>
          </a:p>
        </p:txBody>
      </p:sp>
      <p:cxnSp>
        <p:nvCxnSpPr>
          <p:cNvPr id="32" name="Connecteur droit 31"/>
          <p:cNvCxnSpPr/>
          <p:nvPr userDrawn="1"/>
        </p:nvCxnSpPr>
        <p:spPr>
          <a:xfrm>
            <a:off x="355202" y="1835848"/>
            <a:ext cx="239622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8" descr="http://www.sattlutech.com/wp-content/uploads/2015/04/CVT_ATHENA_LOGO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2" y="1954270"/>
            <a:ext cx="752181" cy="27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fficher l'image d'origine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49" y="1965904"/>
            <a:ext cx="795788" cy="2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re 1"/>
          <p:cNvSpPr txBox="1">
            <a:spLocks/>
          </p:cNvSpPr>
          <p:nvPr userDrawn="1"/>
        </p:nvSpPr>
        <p:spPr>
          <a:xfrm>
            <a:off x="2119708" y="1965904"/>
            <a:ext cx="878048" cy="1888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defRPr>
            </a:lvl1pPr>
          </a:lstStyle>
          <a:p>
            <a:pPr algn="ctr"/>
            <a:r>
              <a:rPr lang="fr-FR" sz="200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Espace réservé du contenu 2"/>
          <p:cNvSpPr txBox="1">
            <a:spLocks/>
          </p:cNvSpPr>
          <p:nvPr userDrawn="1"/>
        </p:nvSpPr>
        <p:spPr>
          <a:xfrm>
            <a:off x="258414" y="2305360"/>
            <a:ext cx="3853154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Start up </a:t>
            </a:r>
            <a:r>
              <a:rPr lang="fr-FR" sz="1400" b="1" dirty="0" err="1" smtClean="0">
                <a:latin typeface="+mn-lt"/>
              </a:rPr>
              <a:t>incubators</a:t>
            </a:r>
            <a:endParaRPr lang="fr-FR" sz="1400" b="1" dirty="0">
              <a:latin typeface="+mn-lt"/>
            </a:endParaRPr>
          </a:p>
        </p:txBody>
      </p:sp>
      <p:cxnSp>
        <p:nvCxnSpPr>
          <p:cNvPr id="37" name="Connecteur droit 36"/>
          <p:cNvCxnSpPr/>
          <p:nvPr userDrawn="1"/>
        </p:nvCxnSpPr>
        <p:spPr>
          <a:xfrm>
            <a:off x="355202" y="2581377"/>
            <a:ext cx="239622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8" descr="http://www.sattlutech.com/wp-content/uploads/2014/05/Agoranov_RVB-e1410193870702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" y="2649213"/>
            <a:ext cx="420354" cy="42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Afficher l'image d'origine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63" y="2635238"/>
            <a:ext cx="503196" cy="4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re 1"/>
          <p:cNvSpPr txBox="1">
            <a:spLocks/>
          </p:cNvSpPr>
          <p:nvPr userDrawn="1"/>
        </p:nvSpPr>
        <p:spPr>
          <a:xfrm>
            <a:off x="1447524" y="2747395"/>
            <a:ext cx="878048" cy="1888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defRPr>
            </a:lvl1pPr>
          </a:lstStyle>
          <a:p>
            <a:pPr algn="ctr"/>
            <a:r>
              <a:rPr lang="fr-FR" sz="200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Espace réservé du contenu 2"/>
          <p:cNvSpPr txBox="1">
            <a:spLocks/>
          </p:cNvSpPr>
          <p:nvPr userDrawn="1"/>
        </p:nvSpPr>
        <p:spPr>
          <a:xfrm>
            <a:off x="258414" y="3063463"/>
            <a:ext cx="3853154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err="1" smtClean="0">
                <a:latin typeface="+mn-lt"/>
              </a:rPr>
              <a:t>Investors</a:t>
            </a:r>
            <a:endParaRPr lang="fr-FR" sz="1400" b="1" dirty="0">
              <a:latin typeface="+mn-lt"/>
            </a:endParaRPr>
          </a:p>
        </p:txBody>
      </p:sp>
      <p:cxnSp>
        <p:nvCxnSpPr>
          <p:cNvPr id="44" name="Connecteur droit 43"/>
          <p:cNvCxnSpPr/>
          <p:nvPr userDrawn="1"/>
        </p:nvCxnSpPr>
        <p:spPr>
          <a:xfrm>
            <a:off x="355202" y="3339480"/>
            <a:ext cx="239622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4" descr="http://www.sattlutech.com/wp-content/uploads/2014/05/bpifrance_RVB_fd_blanc1-e1407399865918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0" y="3450262"/>
            <a:ext cx="817601" cy="33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 descr="Afficher l'image d'origine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50" y="3428513"/>
            <a:ext cx="350397" cy="1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itre 1"/>
          <p:cNvSpPr txBox="1">
            <a:spLocks/>
          </p:cNvSpPr>
          <p:nvPr userDrawn="1"/>
        </p:nvSpPr>
        <p:spPr>
          <a:xfrm>
            <a:off x="1457980" y="3415191"/>
            <a:ext cx="878048" cy="1888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defRPr>
            </a:lvl1pPr>
          </a:lstStyle>
          <a:p>
            <a:pPr algn="ctr"/>
            <a:r>
              <a:rPr lang="fr-FR" sz="200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Espace réservé du contenu 2"/>
          <p:cNvSpPr txBox="1">
            <a:spLocks/>
          </p:cNvSpPr>
          <p:nvPr userDrawn="1"/>
        </p:nvSpPr>
        <p:spPr>
          <a:xfrm>
            <a:off x="258414" y="3825168"/>
            <a:ext cx="3853154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err="1" smtClean="0">
                <a:latin typeface="+mn-lt"/>
              </a:rPr>
              <a:t>Technology</a:t>
            </a:r>
            <a:r>
              <a:rPr lang="fr-FR" sz="1400" b="1" dirty="0" smtClean="0">
                <a:latin typeface="+mn-lt"/>
              </a:rPr>
              <a:t> </a:t>
            </a:r>
            <a:r>
              <a:rPr lang="fr-FR" sz="1400" b="1" dirty="0" err="1" smtClean="0">
                <a:latin typeface="+mn-lt"/>
              </a:rPr>
              <a:t>transfer</a:t>
            </a:r>
            <a:r>
              <a:rPr lang="fr-FR" sz="1400" b="1" dirty="0" smtClean="0">
                <a:latin typeface="+mn-lt"/>
              </a:rPr>
              <a:t> structures</a:t>
            </a:r>
            <a:endParaRPr lang="fr-FR" sz="1400" b="1" dirty="0">
              <a:latin typeface="+mn-lt"/>
            </a:endParaRPr>
          </a:p>
        </p:txBody>
      </p:sp>
      <p:cxnSp>
        <p:nvCxnSpPr>
          <p:cNvPr id="49" name="Connecteur droit 48"/>
          <p:cNvCxnSpPr/>
          <p:nvPr userDrawn="1"/>
        </p:nvCxnSpPr>
        <p:spPr>
          <a:xfrm>
            <a:off x="355202" y="4101185"/>
            <a:ext cx="239622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6" descr="Afficher l'image d'origin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2" y="4304167"/>
            <a:ext cx="893507" cy="1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Afficher l'image d'origin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75" y="4221431"/>
            <a:ext cx="306135" cy="36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Afficher l'image d'origine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56" y="4208483"/>
            <a:ext cx="1228595" cy="37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itre 1"/>
          <p:cNvSpPr txBox="1">
            <a:spLocks/>
          </p:cNvSpPr>
          <p:nvPr userDrawn="1"/>
        </p:nvSpPr>
        <p:spPr>
          <a:xfrm>
            <a:off x="2799227" y="4253044"/>
            <a:ext cx="878048" cy="1888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defRPr>
            </a:lvl1pPr>
          </a:lstStyle>
          <a:p>
            <a:pPr algn="ctr"/>
            <a:r>
              <a:rPr lang="fr-FR" sz="200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Espace réservé du contenu 2"/>
          <p:cNvSpPr txBox="1">
            <a:spLocks/>
          </p:cNvSpPr>
          <p:nvPr userDrawn="1"/>
        </p:nvSpPr>
        <p:spPr>
          <a:xfrm>
            <a:off x="258414" y="4594868"/>
            <a:ext cx="3853154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Clusters</a:t>
            </a:r>
            <a:endParaRPr lang="fr-FR" sz="1400" b="1" dirty="0">
              <a:latin typeface="+mn-lt"/>
            </a:endParaRPr>
          </a:p>
        </p:txBody>
      </p:sp>
      <p:cxnSp>
        <p:nvCxnSpPr>
          <p:cNvPr id="55" name="Connecteur droit 54"/>
          <p:cNvCxnSpPr/>
          <p:nvPr userDrawn="1"/>
        </p:nvCxnSpPr>
        <p:spPr>
          <a:xfrm>
            <a:off x="355202" y="4870885"/>
            <a:ext cx="239622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0" descr="http://www.sattlutech.com/wp-content/uploads/2014/08/2-Logo-orange-e1407226127365.jp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2" y="5033934"/>
            <a:ext cx="762501" cy="23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itre 1"/>
          <p:cNvSpPr txBox="1">
            <a:spLocks/>
          </p:cNvSpPr>
          <p:nvPr userDrawn="1"/>
        </p:nvSpPr>
        <p:spPr>
          <a:xfrm>
            <a:off x="1133405" y="5027019"/>
            <a:ext cx="878048" cy="1888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defRPr>
            </a:lvl1pPr>
          </a:lstStyle>
          <a:p>
            <a:pPr algn="ctr"/>
            <a:r>
              <a:rPr lang="fr-FR" sz="200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" name="Espace réservé du contenu 2"/>
          <p:cNvSpPr txBox="1">
            <a:spLocks/>
          </p:cNvSpPr>
          <p:nvPr userDrawn="1"/>
        </p:nvSpPr>
        <p:spPr>
          <a:xfrm>
            <a:off x="258414" y="5413760"/>
            <a:ext cx="3853154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And…</a:t>
            </a:r>
            <a:endParaRPr lang="fr-FR" sz="1400" b="1" dirty="0">
              <a:latin typeface="+mn-lt"/>
            </a:endParaRPr>
          </a:p>
        </p:txBody>
      </p:sp>
      <p:cxnSp>
        <p:nvCxnSpPr>
          <p:cNvPr id="59" name="Connecteur droit 58"/>
          <p:cNvCxnSpPr/>
          <p:nvPr userDrawn="1"/>
        </p:nvCxnSpPr>
        <p:spPr>
          <a:xfrm>
            <a:off x="355202" y="5675601"/>
            <a:ext cx="239622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 descr="http://www.sattlutech.com/wp-content/uploads/2014/05/logo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91" y="5780195"/>
            <a:ext cx="455399" cy="32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6" descr="Afficher l'image d'origine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5857788"/>
            <a:ext cx="438688" cy="2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8" descr="Afficher l'image d'origine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48" y="5763154"/>
            <a:ext cx="841412" cy="3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re 1"/>
          <p:cNvSpPr txBox="1">
            <a:spLocks/>
          </p:cNvSpPr>
          <p:nvPr userDrawn="1"/>
        </p:nvSpPr>
        <p:spPr>
          <a:xfrm>
            <a:off x="2408003" y="5838388"/>
            <a:ext cx="878048" cy="1888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defRPr>
            </a:lvl1pPr>
          </a:lstStyle>
          <a:p>
            <a:pPr algn="ctr"/>
            <a:r>
              <a:rPr lang="fr-FR" sz="200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0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cosystè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4" y="147526"/>
            <a:ext cx="6337189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YOUR PROJECT PATH WITH US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" b="7936"/>
          <a:stretch/>
        </p:blipFill>
        <p:spPr>
          <a:xfrm>
            <a:off x="0" y="736375"/>
            <a:ext cx="9144000" cy="540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63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2" t="-72" r="18664" b="5502"/>
          <a:stretch/>
        </p:blipFill>
        <p:spPr>
          <a:xfrm>
            <a:off x="4564049" y="1"/>
            <a:ext cx="4578064" cy="6341534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4" y="147526"/>
            <a:ext cx="7648419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LUTECH INVESTS</a:t>
            </a:r>
            <a:r>
              <a:rPr lang="fr-FR" sz="20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THE DEVELOPMENT OF INNOVATIVE PROJECTS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369732" y="1418044"/>
            <a:ext cx="3203201" cy="101566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Human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Ressources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Material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goods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Consumables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Services</a:t>
            </a:r>
            <a:r>
              <a:rPr lang="fr-FR" sz="1200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100" i="1" dirty="0" smtClean="0">
                <a:solidFill>
                  <a:schemeClr val="tx2">
                    <a:lumMod val="75000"/>
                  </a:schemeClr>
                </a:solidFill>
              </a:rPr>
              <a:t>(engineering,</a:t>
            </a:r>
            <a:r>
              <a:rPr lang="fr-FR" sz="1100" i="1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100" i="1" baseline="0" dirty="0" err="1" smtClean="0">
                <a:solidFill>
                  <a:schemeClr val="tx2">
                    <a:lumMod val="75000"/>
                  </a:schemeClr>
                </a:solidFill>
              </a:rPr>
              <a:t>market</a:t>
            </a:r>
            <a:r>
              <a:rPr lang="fr-FR" sz="1100" i="1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100" i="1" baseline="0" dirty="0" err="1" smtClean="0">
                <a:solidFill>
                  <a:schemeClr val="tx2">
                    <a:lumMod val="75000"/>
                  </a:schemeClr>
                </a:solidFill>
              </a:rPr>
              <a:t>studies</a:t>
            </a:r>
            <a:r>
              <a:rPr lang="fr-FR" sz="1100" i="1" baseline="0" dirty="0" smtClean="0">
                <a:solidFill>
                  <a:schemeClr val="tx2">
                    <a:lumMod val="75000"/>
                  </a:schemeClr>
                </a:solidFill>
              </a:rPr>
              <a:t>…)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baseline="0" dirty="0" err="1" smtClean="0">
                <a:solidFill>
                  <a:schemeClr val="tx2">
                    <a:lumMod val="75000"/>
                  </a:schemeClr>
                </a:solidFill>
              </a:rPr>
              <a:t>Intellectual</a:t>
            </a:r>
            <a:r>
              <a:rPr lang="fr-FR" sz="1200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baseline="0" dirty="0" err="1" smtClean="0">
                <a:solidFill>
                  <a:schemeClr val="tx2">
                    <a:lumMod val="75000"/>
                  </a:schemeClr>
                </a:solidFill>
              </a:rPr>
              <a:t>Property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Espace réservé du contenu 2"/>
          <p:cNvSpPr txBox="1">
            <a:spLocks/>
          </p:cNvSpPr>
          <p:nvPr userDrawn="1"/>
        </p:nvSpPr>
        <p:spPr>
          <a:xfrm>
            <a:off x="242514" y="961647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ELIGIBLE COSTS</a:t>
            </a:r>
            <a:endParaRPr lang="fr-FR" sz="1400" b="1" dirty="0">
              <a:latin typeface="+mn-lt"/>
            </a:endParaRPr>
          </a:p>
        </p:txBody>
      </p:sp>
      <p:cxnSp>
        <p:nvCxnSpPr>
          <p:cNvPr id="47" name="Connecteur droit 46"/>
          <p:cNvCxnSpPr/>
          <p:nvPr userDrawn="1"/>
        </p:nvCxnSpPr>
        <p:spPr>
          <a:xfrm>
            <a:off x="339302" y="1345668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Afficher l'image d'origine"/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55" y="1942809"/>
            <a:ext cx="1918617" cy="3101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Espace réservé du contenu 2"/>
          <p:cNvSpPr txBox="1">
            <a:spLocks/>
          </p:cNvSpPr>
          <p:nvPr userDrawn="1"/>
        </p:nvSpPr>
        <p:spPr>
          <a:xfrm>
            <a:off x="242514" y="2693622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PROGRAM</a:t>
            </a:r>
            <a:r>
              <a:rPr lang="fr-FR" sz="1400" b="1" baseline="0" dirty="0" smtClean="0">
                <a:latin typeface="+mn-lt"/>
              </a:rPr>
              <a:t> EXEMPLES</a:t>
            </a:r>
            <a:endParaRPr lang="fr-FR" sz="1400" b="1" dirty="0">
              <a:latin typeface="+mn-lt"/>
            </a:endParaRPr>
          </a:p>
        </p:txBody>
      </p:sp>
      <p:cxnSp>
        <p:nvCxnSpPr>
          <p:cNvPr id="50" name="Connecteur droit 49"/>
          <p:cNvCxnSpPr/>
          <p:nvPr userDrawn="1"/>
        </p:nvCxnSpPr>
        <p:spPr>
          <a:xfrm>
            <a:off x="339302" y="3077643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contenu 2"/>
          <p:cNvSpPr txBox="1">
            <a:spLocks/>
          </p:cNvSpPr>
          <p:nvPr userDrawn="1"/>
        </p:nvSpPr>
        <p:spPr>
          <a:xfrm>
            <a:off x="242514" y="4544474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DURATION</a:t>
            </a:r>
            <a:r>
              <a:rPr lang="fr-FR" sz="1400" b="1" baseline="0" dirty="0" smtClean="0">
                <a:latin typeface="+mn-lt"/>
              </a:rPr>
              <a:t> OF A PROGRAM</a:t>
            </a:r>
            <a:endParaRPr lang="fr-FR" sz="1400" b="1" dirty="0">
              <a:latin typeface="+mn-lt"/>
            </a:endParaRPr>
          </a:p>
        </p:txBody>
      </p:sp>
      <p:cxnSp>
        <p:nvCxnSpPr>
          <p:cNvPr id="52" name="Connecteur droit 51"/>
          <p:cNvCxnSpPr/>
          <p:nvPr userDrawn="1"/>
        </p:nvCxnSpPr>
        <p:spPr>
          <a:xfrm>
            <a:off x="339302" y="4928495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space réservé du contenu 2"/>
          <p:cNvSpPr txBox="1">
            <a:spLocks/>
          </p:cNvSpPr>
          <p:nvPr userDrawn="1"/>
        </p:nvSpPr>
        <p:spPr>
          <a:xfrm>
            <a:off x="242514" y="5515669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INVESTED AMOUNT</a:t>
            </a:r>
            <a:endParaRPr lang="fr-FR" sz="1400" b="1" dirty="0">
              <a:latin typeface="+mn-lt"/>
            </a:endParaRPr>
          </a:p>
        </p:txBody>
      </p:sp>
      <p:cxnSp>
        <p:nvCxnSpPr>
          <p:cNvPr id="54" name="Connecteur droit 53"/>
          <p:cNvCxnSpPr/>
          <p:nvPr userDrawn="1"/>
        </p:nvCxnSpPr>
        <p:spPr>
          <a:xfrm>
            <a:off x="339302" y="5899690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 userDrawn="1"/>
        </p:nvSpPr>
        <p:spPr>
          <a:xfrm>
            <a:off x="369732" y="5025280"/>
            <a:ext cx="3203201" cy="27699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2 -</a:t>
            </a:r>
            <a:r>
              <a:rPr lang="fr-FR" sz="1200" baseline="0" dirty="0" smtClean="0">
                <a:solidFill>
                  <a:schemeClr val="tx2">
                    <a:lumMod val="75000"/>
                  </a:schemeClr>
                </a:solidFill>
              </a:rPr>
              <a:t> 2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4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months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ZoneTexte 55"/>
          <p:cNvSpPr txBox="1"/>
          <p:nvPr userDrawn="1"/>
        </p:nvSpPr>
        <p:spPr>
          <a:xfrm>
            <a:off x="369732" y="5986065"/>
            <a:ext cx="3203201" cy="27699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Up to 500 K€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7" name="Diagramme 56"/>
          <p:cNvGraphicFramePr/>
          <p:nvPr userDrawn="1">
            <p:extLst>
              <p:ext uri="{D42A27DB-BD31-4B8C-83A1-F6EECF244321}">
                <p14:modId xmlns:p14="http://schemas.microsoft.com/office/powerpoint/2010/main" val="560750414"/>
              </p:ext>
            </p:extLst>
          </p:nvPr>
        </p:nvGraphicFramePr>
        <p:xfrm>
          <a:off x="405343" y="3110037"/>
          <a:ext cx="4733211" cy="71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1" name="Diagramme 20"/>
          <p:cNvGraphicFramePr/>
          <p:nvPr userDrawn="1">
            <p:extLst>
              <p:ext uri="{D42A27DB-BD31-4B8C-83A1-F6EECF244321}">
                <p14:modId xmlns:p14="http://schemas.microsoft.com/office/powerpoint/2010/main" val="1683361730"/>
              </p:ext>
            </p:extLst>
          </p:nvPr>
        </p:nvGraphicFramePr>
        <p:xfrm>
          <a:off x="405343" y="3846412"/>
          <a:ext cx="4733211" cy="71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09632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re entrepri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-584" r="37219" b="-354"/>
          <a:stretch/>
        </p:blipFill>
        <p:spPr>
          <a:xfrm>
            <a:off x="4564050" y="-48946"/>
            <a:ext cx="4578064" cy="6409247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4" y="147526"/>
            <a:ext cx="7648419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WHAT CAN LUTECH DO FOR YOUR COMPANY</a:t>
            </a:r>
            <a:r>
              <a:rPr lang="fr-FR" sz="20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?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369732" y="1676409"/>
            <a:ext cx="3203201" cy="46166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Lutech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offers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you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access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to more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than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b="1" dirty="0" smtClean="0">
                <a:solidFill>
                  <a:schemeClr val="tx2">
                    <a:lumMod val="75000"/>
                  </a:schemeClr>
                </a:solidFill>
              </a:rPr>
              <a:t>300 high </a:t>
            </a:r>
            <a:r>
              <a:rPr lang="fr-FR" sz="1200" b="1" dirty="0" err="1" smtClean="0">
                <a:solidFill>
                  <a:schemeClr val="tx2">
                    <a:lumMod val="75000"/>
                  </a:schemeClr>
                </a:solidFill>
              </a:rPr>
              <a:t>level</a:t>
            </a:r>
            <a:r>
              <a:rPr lang="fr-FR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b="1" dirty="0" err="1" smtClean="0">
                <a:solidFill>
                  <a:schemeClr val="tx2">
                    <a:lumMod val="75000"/>
                  </a:schemeClr>
                </a:solidFill>
              </a:rPr>
              <a:t>academic</a:t>
            </a:r>
            <a:r>
              <a:rPr lang="fr-FR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b="1" dirty="0" err="1" smtClean="0">
                <a:solidFill>
                  <a:schemeClr val="tx2">
                    <a:lumMod val="75000"/>
                  </a:schemeClr>
                </a:solidFill>
              </a:rPr>
              <a:t>laboratories</a:t>
            </a:r>
            <a:endParaRPr lang="fr-FR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Espace réservé du contenu 2"/>
          <p:cNvSpPr txBox="1">
            <a:spLocks/>
          </p:cNvSpPr>
          <p:nvPr userDrawn="1"/>
        </p:nvSpPr>
        <p:spPr>
          <a:xfrm>
            <a:off x="242514" y="913095"/>
            <a:ext cx="4117819" cy="628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BOOST YOUR INNOVATIVE POTENTIAL</a:t>
            </a:r>
            <a:endParaRPr lang="fr-FR" sz="1400" b="1" dirty="0">
              <a:latin typeface="+mn-lt"/>
            </a:endParaRPr>
          </a:p>
        </p:txBody>
      </p:sp>
      <p:cxnSp>
        <p:nvCxnSpPr>
          <p:cNvPr id="47" name="Connecteur droit 46"/>
          <p:cNvCxnSpPr/>
          <p:nvPr userDrawn="1"/>
        </p:nvCxnSpPr>
        <p:spPr>
          <a:xfrm>
            <a:off x="339302" y="1523468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contenu 2"/>
          <p:cNvSpPr txBox="1">
            <a:spLocks/>
          </p:cNvSpPr>
          <p:nvPr userDrawn="1"/>
        </p:nvSpPr>
        <p:spPr>
          <a:xfrm>
            <a:off x="242514" y="2481836"/>
            <a:ext cx="3965419" cy="684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MINIMIZE THE RISKS BEFORE YOUR</a:t>
            </a:r>
            <a:r>
              <a:rPr lang="fr-FR" sz="1400" b="1" baseline="0" dirty="0" smtClean="0">
                <a:latin typeface="+mn-lt"/>
              </a:rPr>
              <a:t> PRODUCTS/SERVICES MARKET LAUNCH</a:t>
            </a:r>
            <a:endParaRPr lang="fr-FR" sz="1400" b="1" dirty="0">
              <a:latin typeface="+mn-lt"/>
            </a:endParaRPr>
          </a:p>
        </p:txBody>
      </p:sp>
      <p:cxnSp>
        <p:nvCxnSpPr>
          <p:cNvPr id="52" name="Connecteur droit 51"/>
          <p:cNvCxnSpPr/>
          <p:nvPr userDrawn="1"/>
        </p:nvCxnSpPr>
        <p:spPr>
          <a:xfrm>
            <a:off x="339302" y="3145265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space réservé du contenu 2"/>
          <p:cNvSpPr txBox="1">
            <a:spLocks/>
          </p:cNvSpPr>
          <p:nvPr userDrawn="1"/>
        </p:nvSpPr>
        <p:spPr>
          <a:xfrm>
            <a:off x="242514" y="4254188"/>
            <a:ext cx="3965419" cy="580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OFFER TECHNOLOGIES AND EXPERTISES </a:t>
            </a:r>
            <a:br>
              <a:rPr lang="fr-FR" sz="1400" b="1" dirty="0" smtClean="0">
                <a:latin typeface="+mn-lt"/>
              </a:rPr>
            </a:br>
            <a:r>
              <a:rPr lang="fr-FR" sz="1400" b="1" dirty="0" smtClean="0">
                <a:latin typeface="+mn-lt"/>
              </a:rPr>
              <a:t>IN MANY FIELDS</a:t>
            </a:r>
            <a:endParaRPr lang="fr-FR" sz="1400" b="1" dirty="0">
              <a:latin typeface="+mn-lt"/>
            </a:endParaRPr>
          </a:p>
        </p:txBody>
      </p:sp>
      <p:cxnSp>
        <p:nvCxnSpPr>
          <p:cNvPr id="54" name="Connecteur droit 53"/>
          <p:cNvCxnSpPr/>
          <p:nvPr userDrawn="1"/>
        </p:nvCxnSpPr>
        <p:spPr>
          <a:xfrm>
            <a:off x="339302" y="4862795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 userDrawn="1"/>
        </p:nvSpPr>
        <p:spPr>
          <a:xfrm>
            <a:off x="369732" y="3242050"/>
            <a:ext cx="3203201" cy="83099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Lutech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builds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development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program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you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that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might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include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building a proof of concept,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analysing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regulation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impact,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exploring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market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, handling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intellectual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property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r>
              <a:rPr lang="fr-FR" sz="1200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ZoneTexte 55"/>
          <p:cNvSpPr txBox="1"/>
          <p:nvPr userDrawn="1"/>
        </p:nvSpPr>
        <p:spPr>
          <a:xfrm>
            <a:off x="369732" y="4949170"/>
            <a:ext cx="1653277" cy="101566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Health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Biotechnology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tools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Chemistry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Materials</a:t>
            </a:r>
            <a:endParaRPr lang="fr-FR" sz="1200" baseline="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baseline="0" dirty="0" smtClean="0">
                <a:solidFill>
                  <a:schemeClr val="tx2">
                    <a:lumMod val="75000"/>
                  </a:schemeClr>
                </a:solidFill>
              </a:rPr>
              <a:t>• Engineering</a:t>
            </a:r>
          </a:p>
        </p:txBody>
      </p:sp>
      <p:sp>
        <p:nvSpPr>
          <p:cNvPr id="20" name="ZoneTexte 19"/>
          <p:cNvSpPr txBox="1"/>
          <p:nvPr userDrawn="1"/>
        </p:nvSpPr>
        <p:spPr>
          <a:xfrm>
            <a:off x="2103929" y="4949170"/>
            <a:ext cx="2256404" cy="101566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</a:t>
            </a:r>
            <a:r>
              <a:rPr lang="fr-FR" sz="1200" baseline="0" dirty="0" smtClean="0">
                <a:solidFill>
                  <a:schemeClr val="tx2">
                    <a:lumMod val="75000"/>
                  </a:schemeClr>
                </a:solidFill>
              </a:rPr>
              <a:t> Social sciences and </a:t>
            </a:r>
            <a:r>
              <a:rPr lang="fr-FR" sz="1200" baseline="0" dirty="0" err="1" smtClean="0">
                <a:solidFill>
                  <a:schemeClr val="tx2">
                    <a:lumMod val="75000"/>
                  </a:schemeClr>
                </a:solidFill>
              </a:rPr>
              <a:t>Humanities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Environment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 ICT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 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Cosmetic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Unusual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Objects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/Design…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re entrepri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-127" r="27462" b="46"/>
          <a:stretch/>
        </p:blipFill>
        <p:spPr>
          <a:xfrm>
            <a:off x="4564050" y="-19664"/>
            <a:ext cx="4578064" cy="6371967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5" y="147526"/>
            <a:ext cx="4321536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TO WORK TOGETHER ?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416599" y="4136327"/>
            <a:ext cx="3690991" cy="110799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You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can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assist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Lutech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its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assessment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activity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or in the</a:t>
            </a:r>
            <a:r>
              <a:rPr lang="fr-FR" sz="1400" baseline="0" dirty="0" smtClean="0">
                <a:solidFill>
                  <a:schemeClr val="tx2">
                    <a:lumMod val="75000"/>
                  </a:schemeClr>
                </a:solidFill>
              </a:rPr>
              <a:t> course of a </a:t>
            </a:r>
            <a:r>
              <a:rPr lang="fr-FR" sz="1400" baseline="0" dirty="0" err="1" smtClean="0">
                <a:solidFill>
                  <a:schemeClr val="tx2">
                    <a:lumMod val="75000"/>
                  </a:schemeClr>
                </a:solidFill>
              </a:rPr>
              <a:t>project</a:t>
            </a:r>
            <a:r>
              <a:rPr lang="fr-FR" sz="1400" baseline="0" dirty="0" smtClean="0">
                <a:solidFill>
                  <a:schemeClr val="tx2">
                    <a:lumMod val="75000"/>
                  </a:schemeClr>
                </a:solidFill>
              </a:rPr>
              <a:t> on relevant </a:t>
            </a:r>
            <a:r>
              <a:rPr lang="fr-FR" sz="1400" baseline="0" dirty="0" err="1" smtClean="0">
                <a:solidFill>
                  <a:schemeClr val="tx2">
                    <a:lumMod val="75000"/>
                  </a:schemeClr>
                </a:solidFill>
              </a:rPr>
              <a:t>matters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fr-FR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1200" b="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fr-FR" sz="12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Technical</a:t>
            </a:r>
            <a:r>
              <a:rPr lang="fr-FR" sz="1200" b="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2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</a:t>
            </a:r>
            <a:r>
              <a:rPr lang="fr-FR" sz="1200" b="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2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market</a:t>
            </a:r>
            <a:r>
              <a:rPr lang="fr-FR" sz="1200" b="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2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knowledge</a:t>
            </a:r>
            <a:r>
              <a:rPr lang="fr-FR" sz="1200" b="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2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statutory</a:t>
            </a:r>
            <a:r>
              <a:rPr lang="fr-FR" sz="1200" b="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aspects, etc…)</a:t>
            </a:r>
            <a:endParaRPr lang="fr-FR" sz="1200" b="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Espace réservé du contenu 2"/>
          <p:cNvSpPr txBox="1">
            <a:spLocks/>
          </p:cNvSpPr>
          <p:nvPr userDrawn="1"/>
        </p:nvSpPr>
        <p:spPr>
          <a:xfrm>
            <a:off x="203186" y="2360429"/>
            <a:ext cx="4117819" cy="134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dirty="0" smtClean="0">
                <a:latin typeface="+mn-lt"/>
              </a:rPr>
              <a:t>YOU ARE WILLING TO SHARE YOUR EXPERTISE WITH US ?</a:t>
            </a:r>
          </a:p>
        </p:txBody>
      </p:sp>
      <p:cxnSp>
        <p:nvCxnSpPr>
          <p:cNvPr id="47" name="Connecteur droit 46"/>
          <p:cNvCxnSpPr/>
          <p:nvPr userDrawn="1"/>
        </p:nvCxnSpPr>
        <p:spPr>
          <a:xfrm>
            <a:off x="1004993" y="3728120"/>
            <a:ext cx="2396220" cy="0"/>
          </a:xfrm>
          <a:prstGeom prst="line">
            <a:avLst/>
          </a:prstGeom>
          <a:ln w="22225">
            <a:solidFill>
              <a:srgbClr val="448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195094" y="1471277"/>
            <a:ext cx="1290680" cy="456097"/>
          </a:xfrm>
          <a:prstGeom prst="rect">
            <a:avLst/>
          </a:prstGeom>
          <a:solidFill>
            <a:srgbClr val="448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EXPERTISE</a:t>
            </a:r>
            <a:endParaRPr lang="fr-FR" sz="1200" b="1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641104" y="1471277"/>
            <a:ext cx="1290680" cy="456097"/>
          </a:xfrm>
          <a:prstGeom prst="rect">
            <a:avLst/>
          </a:prstGeom>
          <a:solidFill>
            <a:srgbClr val="AAC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CO-DEVELOPMENT</a:t>
            </a:r>
            <a:endParaRPr lang="fr-FR" sz="1050" b="1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87115" y="1471277"/>
            <a:ext cx="1290680" cy="456097"/>
          </a:xfrm>
          <a:prstGeom prst="rect">
            <a:avLst/>
          </a:prstGeom>
          <a:solidFill>
            <a:srgbClr val="AAC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LICENSING</a:t>
            </a:r>
            <a:endParaRPr lang="fr-FR" sz="1050" b="1" dirty="0"/>
          </a:p>
        </p:txBody>
      </p:sp>
      <p:sp>
        <p:nvSpPr>
          <p:cNvPr id="14" name="Flèche vers la droite 13"/>
          <p:cNvSpPr/>
          <p:nvPr userDrawn="1"/>
        </p:nvSpPr>
        <p:spPr>
          <a:xfrm rot="5400000">
            <a:off x="769573" y="1164656"/>
            <a:ext cx="141723" cy="180188"/>
          </a:xfrm>
          <a:prstGeom prst="rightArrow">
            <a:avLst>
              <a:gd name="adj1" fmla="val 100000"/>
              <a:gd name="adj2" fmla="val 64446"/>
            </a:avLst>
          </a:prstGeom>
          <a:solidFill>
            <a:srgbClr val="448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0" dirty="0">
              <a:solidFill>
                <a:schemeClr val="bg1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195094" y="1183888"/>
            <a:ext cx="4182701" cy="0"/>
          </a:xfrm>
          <a:prstGeom prst="line">
            <a:avLst/>
          </a:prstGeom>
          <a:ln>
            <a:solidFill>
              <a:srgbClr val="448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933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re entrepri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-127" r="27462" b="46"/>
          <a:stretch/>
        </p:blipFill>
        <p:spPr>
          <a:xfrm>
            <a:off x="4564050" y="-19664"/>
            <a:ext cx="4578064" cy="6371967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5" y="147526"/>
            <a:ext cx="4321536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TO WORK TOGETHER ?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Espace réservé du contenu 2"/>
          <p:cNvSpPr txBox="1">
            <a:spLocks/>
          </p:cNvSpPr>
          <p:nvPr userDrawn="1"/>
        </p:nvSpPr>
        <p:spPr>
          <a:xfrm>
            <a:off x="203184" y="1810664"/>
            <a:ext cx="4117819" cy="824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kern="12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YOU</a:t>
            </a:r>
            <a:r>
              <a:rPr lang="fr-FR" sz="1600" b="1" kern="1200" baseline="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ARE </a:t>
            </a:r>
            <a:r>
              <a:rPr lang="fr-FR" sz="1600" b="1" kern="12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INTERESTED BY</a:t>
            </a:r>
            <a:r>
              <a:rPr lang="fr-FR" sz="1600" b="1" kern="1200" baseline="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PROJECT </a:t>
            </a:r>
            <a:r>
              <a:rPr lang="fr-FR" sz="1600" b="1" kern="12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kern="12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YOU WISH TO BE INVOLVED </a:t>
            </a:r>
            <a:br>
              <a:rPr lang="fr-FR" sz="1600" b="1" kern="12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1600" b="1" kern="12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ITS DEVELOPMENT ?</a:t>
            </a:r>
          </a:p>
        </p:txBody>
      </p:sp>
      <p:cxnSp>
        <p:nvCxnSpPr>
          <p:cNvPr id="47" name="Connecteur droit 46"/>
          <p:cNvCxnSpPr/>
          <p:nvPr userDrawn="1"/>
        </p:nvCxnSpPr>
        <p:spPr>
          <a:xfrm>
            <a:off x="995161" y="2838780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 userDrawn="1"/>
        </p:nvSpPr>
        <p:spPr>
          <a:xfrm>
            <a:off x="232049" y="5455076"/>
            <a:ext cx="4060090" cy="5232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Upstream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negociation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of the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project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results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transfer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operation</a:t>
            </a:r>
            <a:r>
              <a:rPr lang="fr-FR" sz="1400" baseline="0" dirty="0" smtClean="0">
                <a:solidFill>
                  <a:schemeClr val="tx2">
                    <a:lumMod val="75000"/>
                  </a:schemeClr>
                </a:solidFill>
              </a:rPr>
              <a:t> conditions</a:t>
            </a:r>
            <a:endParaRPr lang="fr-FR" sz="1200" b="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ZoneTexte 21"/>
          <p:cNvSpPr txBox="1"/>
          <p:nvPr userDrawn="1"/>
        </p:nvSpPr>
        <p:spPr>
          <a:xfrm>
            <a:off x="612599" y="3409593"/>
            <a:ext cx="3902981" cy="153888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Defining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specifications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400" b="0" i="0" dirty="0" err="1" smtClean="0">
                <a:solidFill>
                  <a:schemeClr val="tx2">
                    <a:lumMod val="75000"/>
                  </a:schemeClr>
                </a:solidFill>
              </a:rPr>
              <a:t>Analysing</a:t>
            </a:r>
            <a:r>
              <a:rPr lang="fr-FR" sz="1400" b="0" i="0" dirty="0" smtClean="0">
                <a:solidFill>
                  <a:schemeClr val="tx2">
                    <a:lumMod val="75000"/>
                  </a:schemeClr>
                </a:solidFill>
              </a:rPr>
              <a:t> the</a:t>
            </a:r>
            <a:r>
              <a:rPr lang="fr-FR" sz="1400" b="0" i="0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0" i="0" baseline="0" dirty="0" err="1" smtClean="0">
                <a:solidFill>
                  <a:schemeClr val="tx2">
                    <a:lumMod val="75000"/>
                  </a:schemeClr>
                </a:solidFill>
              </a:rPr>
              <a:t>risks</a:t>
            </a:r>
            <a:r>
              <a:rPr lang="fr-FR" sz="1400" b="0" i="0" baseline="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fr-FR" sz="1400" b="0" i="0" baseline="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0" i="0" baseline="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r-FR" sz="1200" b="0" i="0" baseline="0" dirty="0" err="1" smtClean="0">
                <a:solidFill>
                  <a:schemeClr val="tx2">
                    <a:lumMod val="75000"/>
                  </a:schemeClr>
                </a:solidFill>
              </a:rPr>
              <a:t>Industrial</a:t>
            </a:r>
            <a:r>
              <a:rPr lang="fr-FR" sz="1200" b="0" i="0" baseline="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fr-FR" sz="1200" b="0" i="0" baseline="0" dirty="0" err="1" smtClean="0">
                <a:solidFill>
                  <a:schemeClr val="tx2">
                    <a:lumMod val="75000"/>
                  </a:schemeClr>
                </a:solidFill>
              </a:rPr>
              <a:t>staturory</a:t>
            </a:r>
            <a:r>
              <a:rPr lang="fr-FR" sz="1200" b="0" i="0" baseline="0" dirty="0" smtClean="0">
                <a:solidFill>
                  <a:schemeClr val="tx2">
                    <a:lumMod val="75000"/>
                  </a:schemeClr>
                </a:solidFill>
              </a:rPr>
              <a:t>, uses)</a:t>
            </a:r>
          </a:p>
          <a:p>
            <a:pPr marL="0" indent="0" algn="l">
              <a:lnSpc>
                <a:spcPct val="100000"/>
              </a:lnSpc>
              <a:buNone/>
            </a:pPr>
            <a:endParaRPr lang="fr-FR" sz="1400" b="0" i="0" baseline="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400" b="0" i="0" baseline="0" dirty="0" err="1" smtClean="0">
                <a:solidFill>
                  <a:schemeClr val="tx2">
                    <a:lumMod val="75000"/>
                  </a:schemeClr>
                </a:solidFill>
              </a:rPr>
              <a:t>Managing</a:t>
            </a:r>
            <a:r>
              <a:rPr lang="fr-FR" sz="1400" b="0" i="0" baseline="0" dirty="0" smtClean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fr-FR" sz="1400" b="0" i="0" baseline="0" dirty="0" err="1" smtClean="0">
                <a:solidFill>
                  <a:schemeClr val="tx2">
                    <a:lumMod val="75000"/>
                  </a:schemeClr>
                </a:solidFill>
              </a:rPr>
              <a:t>project</a:t>
            </a:r>
            <a:r>
              <a:rPr lang="fr-FR" sz="1400" b="0" i="0" baseline="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fr-FR" sz="1400" b="0" i="0" baseline="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0" i="0" baseline="0" dirty="0" smtClean="0">
                <a:solidFill>
                  <a:schemeClr val="tx2">
                    <a:lumMod val="75000"/>
                  </a:schemeClr>
                </a:solidFill>
              </a:rPr>
              <a:t>(Ressource </a:t>
            </a:r>
            <a:r>
              <a:rPr lang="fr-FR" sz="1200" b="0" i="0" baseline="0" dirty="0" err="1" smtClean="0">
                <a:solidFill>
                  <a:schemeClr val="tx2">
                    <a:lumMod val="75000"/>
                  </a:schemeClr>
                </a:solidFill>
              </a:rPr>
              <a:t>assignment</a:t>
            </a:r>
            <a:r>
              <a:rPr lang="fr-FR" sz="1200" b="0" i="0" baseline="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fr-FR" sz="1200" b="0" i="0" baseline="0" dirty="0" err="1" smtClean="0">
                <a:solidFill>
                  <a:schemeClr val="tx2">
                    <a:lumMod val="75000"/>
                  </a:schemeClr>
                </a:solidFill>
              </a:rPr>
              <a:t>milestones</a:t>
            </a:r>
            <a:r>
              <a:rPr lang="fr-FR" sz="1200" b="0" i="0" baseline="0" dirty="0" smtClean="0">
                <a:solidFill>
                  <a:schemeClr val="tx2">
                    <a:lumMod val="75000"/>
                  </a:schemeClr>
                </a:solidFill>
              </a:rPr>
              <a:t> validation…)</a:t>
            </a:r>
            <a:endParaRPr lang="fr-FR" sz="1100" b="0" i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477430" y="3552404"/>
            <a:ext cx="0" cy="1084332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 userDrawn="1"/>
        </p:nvSpPr>
        <p:spPr>
          <a:xfrm>
            <a:off x="445062" y="3521204"/>
            <a:ext cx="69982" cy="6998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 userDrawn="1"/>
        </p:nvSpPr>
        <p:spPr>
          <a:xfrm>
            <a:off x="445062" y="3960649"/>
            <a:ext cx="69982" cy="6998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 userDrawn="1"/>
        </p:nvSpPr>
        <p:spPr>
          <a:xfrm>
            <a:off x="445062" y="4565661"/>
            <a:ext cx="69982" cy="6998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 userDrawn="1"/>
        </p:nvSpPr>
        <p:spPr>
          <a:xfrm>
            <a:off x="195092" y="985104"/>
            <a:ext cx="1290680" cy="456097"/>
          </a:xfrm>
          <a:prstGeom prst="rect">
            <a:avLst/>
          </a:prstGeom>
          <a:solidFill>
            <a:srgbClr val="C6D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EXPERTISE</a:t>
            </a:r>
            <a:endParaRPr lang="fr-FR" sz="1200" b="1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641102" y="985104"/>
            <a:ext cx="1290680" cy="456097"/>
          </a:xfrm>
          <a:prstGeom prst="rect">
            <a:avLst/>
          </a:prstGeom>
          <a:solidFill>
            <a:srgbClr val="567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CO-DEVELOPMENT</a:t>
            </a:r>
            <a:endParaRPr lang="fr-FR" sz="1050" b="1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3087113" y="985104"/>
            <a:ext cx="1290680" cy="456097"/>
          </a:xfrm>
          <a:prstGeom prst="rect">
            <a:avLst/>
          </a:prstGeom>
          <a:solidFill>
            <a:srgbClr val="C6D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LICENSING</a:t>
            </a:r>
            <a:endParaRPr lang="fr-FR" sz="1050" b="1" dirty="0"/>
          </a:p>
        </p:txBody>
      </p:sp>
      <p:sp>
        <p:nvSpPr>
          <p:cNvPr id="18" name="Flèche vers la droite 17"/>
          <p:cNvSpPr/>
          <p:nvPr userDrawn="1"/>
        </p:nvSpPr>
        <p:spPr>
          <a:xfrm rot="5400000">
            <a:off x="2209949" y="751964"/>
            <a:ext cx="141723" cy="180188"/>
          </a:xfrm>
          <a:prstGeom prst="rightArrow">
            <a:avLst>
              <a:gd name="adj1" fmla="val 100000"/>
              <a:gd name="adj2" fmla="val 64446"/>
            </a:avLst>
          </a:prstGeom>
          <a:solidFill>
            <a:srgbClr val="557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0" dirty="0">
              <a:solidFill>
                <a:schemeClr val="bg1"/>
              </a:solidFill>
            </a:endParaRPr>
          </a:p>
        </p:txBody>
      </p:sp>
      <p:cxnSp>
        <p:nvCxnSpPr>
          <p:cNvPr id="26" name="Connecteur droit 25"/>
          <p:cNvCxnSpPr/>
          <p:nvPr userDrawn="1"/>
        </p:nvCxnSpPr>
        <p:spPr>
          <a:xfrm>
            <a:off x="195094" y="771196"/>
            <a:ext cx="4182701" cy="0"/>
          </a:xfrm>
          <a:prstGeom prst="line">
            <a:avLst/>
          </a:prstGeom>
          <a:ln>
            <a:solidFill>
              <a:srgbClr val="557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223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re entrepris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-127" r="27462" b="46"/>
          <a:stretch/>
        </p:blipFill>
        <p:spPr>
          <a:xfrm>
            <a:off x="4564050" y="-19664"/>
            <a:ext cx="4578064" cy="6371967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5" y="147526"/>
            <a:ext cx="4321536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TO WORK TOGETHER ?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416599" y="4498942"/>
            <a:ext cx="3690991" cy="95410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We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are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willing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meet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you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order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present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you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whole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project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and,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should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your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interest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be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confirmed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commonly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agree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on the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licensing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</a:rPr>
              <a:t>terms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</a:rPr>
              <a:t> and conditions.</a:t>
            </a:r>
            <a:endParaRPr lang="fr-FR" sz="1200" b="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Espace réservé du contenu 2"/>
          <p:cNvSpPr txBox="1">
            <a:spLocks/>
          </p:cNvSpPr>
          <p:nvPr userDrawn="1"/>
        </p:nvSpPr>
        <p:spPr>
          <a:xfrm>
            <a:off x="203186" y="2375745"/>
            <a:ext cx="4117819" cy="134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dirty="0" smtClean="0">
                <a:latin typeface="+mn-lt"/>
              </a:rPr>
              <a:t>YOU</a:t>
            </a:r>
            <a:r>
              <a:rPr lang="fr-FR" sz="1600" b="1" baseline="0" dirty="0" smtClean="0">
                <a:latin typeface="+mn-lt"/>
              </a:rPr>
              <a:t> ARE INTERESTED IN A PROJECT SUPPORTED BY LUTECH AND YOU WISH TO BE IN CHARGE OF ITS FINAL DEVELOPMENT STEP IN ORDER TO BRING IT TO MARKET ?</a:t>
            </a:r>
            <a:endParaRPr lang="fr-FR" sz="1600" b="1" dirty="0">
              <a:latin typeface="+mn-lt"/>
            </a:endParaRPr>
          </a:p>
        </p:txBody>
      </p:sp>
      <p:cxnSp>
        <p:nvCxnSpPr>
          <p:cNvPr id="47" name="Connecteur droit 46"/>
          <p:cNvCxnSpPr/>
          <p:nvPr userDrawn="1"/>
        </p:nvCxnSpPr>
        <p:spPr>
          <a:xfrm>
            <a:off x="1021177" y="4035617"/>
            <a:ext cx="2396220" cy="0"/>
          </a:xfrm>
          <a:prstGeom prst="line">
            <a:avLst/>
          </a:prstGeom>
          <a:ln w="22225">
            <a:solidFill>
              <a:srgbClr val="D14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203186" y="1543452"/>
            <a:ext cx="1290680" cy="456097"/>
          </a:xfrm>
          <a:prstGeom prst="rect">
            <a:avLst/>
          </a:prstGeom>
          <a:solidFill>
            <a:srgbClr val="ECA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EXPERTISE</a:t>
            </a:r>
            <a:endParaRPr lang="fr-FR" sz="1200" b="1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649196" y="1543452"/>
            <a:ext cx="1290680" cy="456097"/>
          </a:xfrm>
          <a:prstGeom prst="rect">
            <a:avLst/>
          </a:prstGeom>
          <a:solidFill>
            <a:srgbClr val="ECA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CO-DEVELOPMENT</a:t>
            </a:r>
            <a:endParaRPr lang="fr-FR" sz="1050" b="1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95207" y="1543452"/>
            <a:ext cx="1290680" cy="456097"/>
          </a:xfrm>
          <a:prstGeom prst="rect">
            <a:avLst/>
          </a:prstGeom>
          <a:solidFill>
            <a:srgbClr val="D14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/>
              <a:t>LICENSING</a:t>
            </a:r>
            <a:endParaRPr lang="fr-FR" sz="1050" b="1" dirty="0"/>
          </a:p>
        </p:txBody>
      </p:sp>
      <p:sp>
        <p:nvSpPr>
          <p:cNvPr id="14" name="Flèche vers la droite 13"/>
          <p:cNvSpPr/>
          <p:nvPr userDrawn="1"/>
        </p:nvSpPr>
        <p:spPr>
          <a:xfrm rot="5400000">
            <a:off x="3669686" y="1286037"/>
            <a:ext cx="141723" cy="180188"/>
          </a:xfrm>
          <a:prstGeom prst="rightArrow">
            <a:avLst>
              <a:gd name="adj1" fmla="val 100000"/>
              <a:gd name="adj2" fmla="val 64446"/>
            </a:avLst>
          </a:prstGeom>
          <a:solidFill>
            <a:srgbClr val="D14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0" dirty="0">
              <a:solidFill>
                <a:schemeClr val="bg1"/>
              </a:solidFill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195094" y="1305268"/>
            <a:ext cx="4182701" cy="0"/>
          </a:xfrm>
          <a:prstGeom prst="line">
            <a:avLst/>
          </a:prstGeom>
          <a:ln>
            <a:solidFill>
              <a:srgbClr val="D14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92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re entrepris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64051" y="0"/>
            <a:ext cx="4570114" cy="6344156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5" y="147526"/>
            <a:ext cx="6028812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INFUSING</a:t>
            </a:r>
            <a:r>
              <a:rPr lang="fr-FR" sz="20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INNOVATION INTO COMPANY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416599" y="1868903"/>
            <a:ext cx="3690991" cy="120032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THE FUTURE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dedicated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innovation.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Organized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Lutech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gathers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researchers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entrepreneurs etc., to struggle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foreground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innovative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flexible concept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help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issues.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Espace réservé du contenu 2"/>
          <p:cNvSpPr txBox="1">
            <a:spLocks/>
          </p:cNvSpPr>
          <p:nvPr userDrawn="1"/>
        </p:nvSpPr>
        <p:spPr>
          <a:xfrm>
            <a:off x="203186" y="749619"/>
            <a:ext cx="4117819" cy="577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000" b="1" dirty="0" smtClean="0">
                <a:latin typeface="+mn-lt"/>
              </a:rPr>
              <a:t>BE THE FUTURE of …</a:t>
            </a:r>
            <a:endParaRPr lang="fr-FR" sz="2000" b="1" dirty="0">
              <a:latin typeface="+mn-lt"/>
            </a:endParaRPr>
          </a:p>
        </p:txBody>
      </p:sp>
      <p:sp>
        <p:nvSpPr>
          <p:cNvPr id="11" name="Espace réservé du contenu 2"/>
          <p:cNvSpPr txBox="1">
            <a:spLocks/>
          </p:cNvSpPr>
          <p:nvPr userDrawn="1"/>
        </p:nvSpPr>
        <p:spPr>
          <a:xfrm>
            <a:off x="242514" y="1297005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CONCEPT</a:t>
            </a:r>
            <a:endParaRPr lang="fr-FR" sz="1400" b="1" dirty="0">
              <a:latin typeface="+mn-lt"/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339302" y="1681026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 txBox="1">
            <a:spLocks/>
          </p:cNvSpPr>
          <p:nvPr userDrawn="1"/>
        </p:nvSpPr>
        <p:spPr>
          <a:xfrm>
            <a:off x="242514" y="3527188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OBJECTIVES</a:t>
            </a:r>
            <a:endParaRPr lang="fr-FR" sz="1400" b="1" dirty="0">
              <a:latin typeface="+mn-lt"/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39302" y="3911209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 userDrawn="1"/>
        </p:nvSpPr>
        <p:spPr>
          <a:xfrm>
            <a:off x="416599" y="4126583"/>
            <a:ext cx="3690991" cy="138499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l" rtl="0"/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reate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Lutech’s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(ex.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researchers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affiliated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creative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emergence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right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promisising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Lutech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in collaboration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84" y="1451582"/>
            <a:ext cx="4574930" cy="33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1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7910" y="2512613"/>
            <a:ext cx="4937760" cy="139942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6" y="23812"/>
            <a:ext cx="1342692" cy="755264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>
            <a:off x="0" y="6144499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 userDrawn="1"/>
        </p:nvSpPr>
        <p:spPr>
          <a:xfrm>
            <a:off x="667910" y="3212327"/>
            <a:ext cx="4818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THANK</a:t>
            </a:r>
            <a:r>
              <a:rPr lang="fr-FR" sz="28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YOU FOR YOUR ATTENTION</a:t>
            </a:r>
            <a:endParaRPr lang="fr-FR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95" y="139308"/>
            <a:ext cx="492467" cy="492467"/>
          </a:xfrm>
          <a:prstGeom prst="rect">
            <a:avLst/>
          </a:prstGeom>
        </p:spPr>
      </p:pic>
      <p:sp>
        <p:nvSpPr>
          <p:cNvPr id="19" name="Espace réservé pour une image  30"/>
          <p:cNvSpPr>
            <a:spLocks noGrp="1"/>
          </p:cNvSpPr>
          <p:nvPr>
            <p:ph type="pic" sz="quarter" idx="10"/>
          </p:nvPr>
        </p:nvSpPr>
        <p:spPr>
          <a:xfrm>
            <a:off x="5168791" y="774775"/>
            <a:ext cx="2286780" cy="228678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20" name="Arc 19"/>
          <p:cNvSpPr/>
          <p:nvPr userDrawn="1"/>
        </p:nvSpPr>
        <p:spPr>
          <a:xfrm>
            <a:off x="4882263" y="515098"/>
            <a:ext cx="2804563" cy="2804561"/>
          </a:xfrm>
          <a:prstGeom prst="arc">
            <a:avLst>
              <a:gd name="adj1" fmla="val 16200000"/>
              <a:gd name="adj2" fmla="val 15868332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 userDrawn="1"/>
        </p:nvSpPr>
        <p:spPr>
          <a:xfrm>
            <a:off x="5394440" y="1016923"/>
            <a:ext cx="1835482" cy="1835480"/>
          </a:xfrm>
          <a:prstGeom prst="arc">
            <a:avLst>
              <a:gd name="adj1" fmla="val 97012"/>
              <a:gd name="adj2" fmla="val 248172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space réservé pour une image  30"/>
          <p:cNvSpPr>
            <a:spLocks noGrp="1"/>
          </p:cNvSpPr>
          <p:nvPr>
            <p:ph type="pic" sz="quarter" idx="11"/>
          </p:nvPr>
        </p:nvSpPr>
        <p:spPr>
          <a:xfrm>
            <a:off x="6275215" y="3519873"/>
            <a:ext cx="2286780" cy="228678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Arc 22"/>
          <p:cNvSpPr/>
          <p:nvPr userDrawn="1"/>
        </p:nvSpPr>
        <p:spPr>
          <a:xfrm>
            <a:off x="5988687" y="3260196"/>
            <a:ext cx="2804563" cy="2804561"/>
          </a:xfrm>
          <a:prstGeom prst="arc">
            <a:avLst>
              <a:gd name="adj1" fmla="val 16200000"/>
              <a:gd name="adj2" fmla="val 15868332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 userDrawn="1"/>
        </p:nvSpPr>
        <p:spPr>
          <a:xfrm>
            <a:off x="6500864" y="3762021"/>
            <a:ext cx="1835482" cy="1835480"/>
          </a:xfrm>
          <a:prstGeom prst="arc">
            <a:avLst>
              <a:gd name="adj1" fmla="val 97012"/>
              <a:gd name="adj2" fmla="val 248172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11" y="6075554"/>
            <a:ext cx="6871855" cy="82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5711"/>
          <a:stretch/>
        </p:blipFill>
        <p:spPr>
          <a:xfrm>
            <a:off x="4564049" y="0"/>
            <a:ext cx="4579951" cy="635230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38" name="ZoneTexte 37"/>
          <p:cNvSpPr txBox="1"/>
          <p:nvPr userDrawn="1"/>
        </p:nvSpPr>
        <p:spPr>
          <a:xfrm>
            <a:off x="242515" y="147526"/>
            <a:ext cx="4321536" cy="4001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CONTACTS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Espace réservé du contenu 2"/>
          <p:cNvSpPr txBox="1">
            <a:spLocks/>
          </p:cNvSpPr>
          <p:nvPr userDrawn="1"/>
        </p:nvSpPr>
        <p:spPr>
          <a:xfrm>
            <a:off x="203186" y="2764828"/>
            <a:ext cx="4117819" cy="105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dirty="0" smtClean="0">
                <a:latin typeface="+mn-lt"/>
              </a:rPr>
              <a:t>4 - 4</a:t>
            </a:r>
            <a:r>
              <a:rPr lang="fr-FR" sz="1600" b="1" baseline="30000" dirty="0" smtClean="0">
                <a:latin typeface="+mn-lt"/>
              </a:rPr>
              <a:t>bis</a:t>
            </a:r>
            <a:r>
              <a:rPr lang="fr-FR" sz="1600" b="1" dirty="0" smtClean="0">
                <a:latin typeface="+mn-lt"/>
              </a:rPr>
              <a:t> rue de </a:t>
            </a:r>
            <a:r>
              <a:rPr lang="fr-FR" sz="1600" b="1" dirty="0" err="1" smtClean="0">
                <a:latin typeface="+mn-lt"/>
              </a:rPr>
              <a:t>Ventadour</a:t>
            </a:r>
            <a:endParaRPr lang="fr-FR" sz="1600" b="1" dirty="0" smtClean="0">
              <a:latin typeface="+mn-lt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dirty="0" smtClean="0">
                <a:latin typeface="+mn-lt"/>
              </a:rPr>
              <a:t>75001 Paris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dirty="0" smtClean="0">
                <a:latin typeface="+mn-lt"/>
              </a:rPr>
              <a:t>FRANCE</a:t>
            </a:r>
            <a:endParaRPr lang="fr-FR" sz="1600" b="1" dirty="0">
              <a:latin typeface="+mn-lt"/>
            </a:endParaRPr>
          </a:p>
        </p:txBody>
      </p:sp>
      <p:cxnSp>
        <p:nvCxnSpPr>
          <p:cNvPr id="47" name="Connecteur droit 46"/>
          <p:cNvCxnSpPr/>
          <p:nvPr userDrawn="1"/>
        </p:nvCxnSpPr>
        <p:spPr>
          <a:xfrm>
            <a:off x="1021177" y="3987065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2" y="1711813"/>
            <a:ext cx="1644629" cy="925104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 userDrawn="1"/>
        </p:nvSpPr>
        <p:spPr>
          <a:xfrm>
            <a:off x="203186" y="4244264"/>
            <a:ext cx="4117819" cy="67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dirty="0" smtClean="0">
                <a:latin typeface="+mn-lt"/>
              </a:rPr>
              <a:t>+33.178 946 851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b="1" dirty="0" err="1" smtClean="0">
                <a:latin typeface="+mn-lt"/>
              </a:rPr>
              <a:t>bd@sattlutech.com</a:t>
            </a:r>
            <a:endParaRPr lang="fr-FR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734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45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962111"/>
            <a:ext cx="3867150" cy="51194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62111"/>
            <a:ext cx="3867150" cy="51194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85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  9"/>
          <p:cNvSpPr>
            <a:spLocks noGrp="1"/>
          </p:cNvSpPr>
          <p:nvPr>
            <p:ph type="pic" sz="quarter" idx="13"/>
          </p:nvPr>
        </p:nvSpPr>
        <p:spPr>
          <a:xfrm>
            <a:off x="3896139" y="0"/>
            <a:ext cx="5247861" cy="6345265"/>
          </a:xfrm>
          <a:solidFill>
            <a:schemeClr val="bg1">
              <a:alpha val="26000"/>
            </a:schemeClr>
          </a:solidFill>
          <a:effectLst>
            <a:glow>
              <a:schemeClr val="accent1"/>
            </a:glow>
          </a:effectLst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962111"/>
            <a:ext cx="3867150" cy="5119440"/>
          </a:xfrm>
          <a:solidFill>
            <a:schemeClr val="bg1">
              <a:alpha val="77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A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pPr/>
              <a:t>24/01/2019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ACCELERATING TECHNOLOGY TRANSFER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42514" y="147526"/>
            <a:ext cx="847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FILL THE GAP BETWEEN RESEARCH AND BUSINESS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space réservé du contenu 2"/>
          <p:cNvSpPr txBox="1">
            <a:spLocks/>
          </p:cNvSpPr>
          <p:nvPr userDrawn="1"/>
        </p:nvSpPr>
        <p:spPr>
          <a:xfrm>
            <a:off x="1882732" y="4087548"/>
            <a:ext cx="5378536" cy="34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FR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Assessing</a:t>
            </a:r>
            <a:r>
              <a:rPr lang="fr-FR" sz="16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600" b="1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fr-FR" sz="16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fr-FR" sz="1600" b="1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enhancing</a:t>
            </a:r>
            <a:r>
              <a:rPr lang="fr-FR" sz="16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600" b="1" dirty="0" smtClean="0"/>
              <a:t>TRANSFER</a:t>
            </a:r>
            <a:r>
              <a:rPr lang="fr-FR" sz="1600" b="1" baseline="0" dirty="0" smtClean="0"/>
              <a:t> OPPORTUNITIES</a:t>
            </a:r>
            <a:endParaRPr lang="fr-FR" sz="1600" b="1" dirty="0"/>
          </a:p>
        </p:txBody>
      </p:sp>
      <p:sp>
        <p:nvSpPr>
          <p:cNvPr id="14" name="Espace réservé du contenu 2"/>
          <p:cNvSpPr txBox="1">
            <a:spLocks/>
          </p:cNvSpPr>
          <p:nvPr userDrawn="1"/>
        </p:nvSpPr>
        <p:spPr>
          <a:xfrm>
            <a:off x="429468" y="5151791"/>
            <a:ext cx="2491911" cy="832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Customer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need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Competitors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differentiation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Which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asset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which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protection?</a:t>
            </a:r>
            <a:endParaRPr lang="fr-FR" sz="12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Espace réservé du contenu 2"/>
          <p:cNvSpPr txBox="1">
            <a:spLocks/>
          </p:cNvSpPr>
          <p:nvPr userDrawn="1"/>
        </p:nvSpPr>
        <p:spPr>
          <a:xfrm>
            <a:off x="428371" y="4401849"/>
            <a:ext cx="2716279" cy="602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200" b="1" dirty="0" smtClean="0">
                <a:latin typeface="+mn-lt"/>
              </a:rPr>
              <a:t>WHAT?</a:t>
            </a:r>
            <a:endParaRPr lang="fr-FR" sz="1200" b="1" dirty="0">
              <a:latin typeface="+mn-lt"/>
            </a:endParaRPr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525159" y="4966014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contenu 2"/>
          <p:cNvSpPr txBox="1">
            <a:spLocks/>
          </p:cNvSpPr>
          <p:nvPr userDrawn="1"/>
        </p:nvSpPr>
        <p:spPr>
          <a:xfrm>
            <a:off x="3201817" y="5151791"/>
            <a:ext cx="2491911" cy="832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Technology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readiness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level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Regulations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Legal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framework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? </a:t>
            </a:r>
            <a:endParaRPr lang="fr-FR" sz="12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Espace réservé du contenu 2"/>
          <p:cNvSpPr txBox="1">
            <a:spLocks/>
          </p:cNvSpPr>
          <p:nvPr userDrawn="1"/>
        </p:nvSpPr>
        <p:spPr>
          <a:xfrm>
            <a:off x="3200720" y="4401849"/>
            <a:ext cx="2716279" cy="602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200" b="1" dirty="0" smtClean="0">
                <a:latin typeface="+mn-lt"/>
              </a:rPr>
              <a:t>FEASIBILITY?</a:t>
            </a:r>
            <a:endParaRPr lang="fr-FR" sz="1200" b="1" dirty="0">
              <a:latin typeface="+mn-lt"/>
            </a:endParaRPr>
          </a:p>
        </p:txBody>
      </p:sp>
      <p:cxnSp>
        <p:nvCxnSpPr>
          <p:cNvPr id="24" name="Connecteur droit 23"/>
          <p:cNvCxnSpPr/>
          <p:nvPr userDrawn="1"/>
        </p:nvCxnSpPr>
        <p:spPr>
          <a:xfrm>
            <a:off x="3297508" y="4966014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 userDrawn="1"/>
        </p:nvSpPr>
        <p:spPr>
          <a:xfrm>
            <a:off x="6074521" y="5151791"/>
            <a:ext cx="2491911" cy="832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Which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uses?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Size and structure of the</a:t>
            </a:r>
            <a:r>
              <a:rPr lang="fr-FR" sz="1200" baseline="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market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?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Which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actors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? </a:t>
            </a:r>
            <a:endParaRPr lang="fr-FR" sz="12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6" name="Espace réservé du contenu 2"/>
          <p:cNvSpPr txBox="1">
            <a:spLocks/>
          </p:cNvSpPr>
          <p:nvPr userDrawn="1"/>
        </p:nvSpPr>
        <p:spPr>
          <a:xfrm>
            <a:off x="6073424" y="4401849"/>
            <a:ext cx="2716279" cy="602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200" b="1" dirty="0" smtClean="0">
                <a:latin typeface="+mn-lt"/>
              </a:rPr>
              <a:t>WHOM TO?</a:t>
            </a:r>
            <a:endParaRPr lang="fr-FR" sz="1200" b="1" dirty="0">
              <a:latin typeface="+mn-lt"/>
            </a:endParaRPr>
          </a:p>
        </p:txBody>
      </p:sp>
      <p:cxnSp>
        <p:nvCxnSpPr>
          <p:cNvPr id="27" name="Connecteur droit 26"/>
          <p:cNvCxnSpPr/>
          <p:nvPr userDrawn="1"/>
        </p:nvCxnSpPr>
        <p:spPr>
          <a:xfrm>
            <a:off x="6170212" y="4966014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519"/>
            <a:ext cx="9144000" cy="32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9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'est ce qu'une S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pPr/>
              <a:t>24/01/2019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ACCELERATING TECHNOLOGY TRANSFER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Picture 6" descr="Afficher l'image d'origine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1961" r="24084" b="2943"/>
          <a:stretch/>
        </p:blipFill>
        <p:spPr bwMode="auto">
          <a:xfrm>
            <a:off x="4321276" y="2396076"/>
            <a:ext cx="4426666" cy="37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 userDrawn="1"/>
        </p:nvSpPr>
        <p:spPr>
          <a:xfrm>
            <a:off x="668407" y="3559649"/>
            <a:ext cx="2989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>
              <a:buFont typeface="+mj-lt"/>
              <a:buNone/>
            </a:pPr>
            <a:r>
              <a:rPr lang="fr-FR" sz="1800" b="1" u="sng" dirty="0" smtClean="0">
                <a:solidFill>
                  <a:schemeClr val="tx2">
                    <a:lumMod val="75000"/>
                  </a:schemeClr>
                </a:solidFill>
              </a:rPr>
              <a:t>14 SATT</a:t>
            </a:r>
            <a:r>
              <a:rPr lang="fr-FR" sz="1800" b="0" u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800" b="0" u="none" dirty="0" err="1" smtClean="0">
                <a:solidFill>
                  <a:schemeClr val="tx2">
                    <a:lumMod val="75000"/>
                  </a:schemeClr>
                </a:solidFill>
              </a:rPr>
              <a:t>created</a:t>
            </a:r>
            <a:r>
              <a:rPr lang="fr-FR" sz="1800" b="0" u="none" dirty="0" smtClean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r-FR" sz="1800" b="1" u="none" dirty="0" err="1" smtClean="0">
                <a:solidFill>
                  <a:schemeClr val="tx2">
                    <a:lumMod val="75000"/>
                  </a:schemeClr>
                </a:solidFill>
              </a:rPr>
              <a:t>develop</a:t>
            </a:r>
            <a:r>
              <a:rPr lang="fr-FR" sz="1800" b="1" u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800" b="1" u="none" dirty="0" err="1" smtClean="0">
                <a:solidFill>
                  <a:schemeClr val="tx2">
                    <a:lumMod val="75000"/>
                  </a:schemeClr>
                </a:solidFill>
              </a:rPr>
              <a:t>competitivity</a:t>
            </a:r>
            <a:r>
              <a:rPr lang="fr-FR" sz="1800" b="1" u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800" b="0" u="none" dirty="0" smtClean="0">
                <a:solidFill>
                  <a:schemeClr val="tx2">
                    <a:lumMod val="75000"/>
                  </a:schemeClr>
                </a:solidFill>
              </a:rPr>
              <a:t>of the French </a:t>
            </a:r>
            <a:r>
              <a:rPr lang="fr-FR" sz="1800" b="0" u="none" dirty="0" err="1" smtClean="0">
                <a:solidFill>
                  <a:schemeClr val="tx2">
                    <a:lumMod val="75000"/>
                  </a:schemeClr>
                </a:solidFill>
              </a:rPr>
              <a:t>territory</a:t>
            </a:r>
            <a:r>
              <a:rPr lang="fr-FR" sz="1800" b="0" u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800" b="0" u="none" dirty="0" err="1" smtClean="0">
                <a:solidFill>
                  <a:schemeClr val="tx2">
                    <a:lumMod val="75000"/>
                  </a:schemeClr>
                </a:solidFill>
              </a:rPr>
              <a:t>through</a:t>
            </a:r>
            <a:r>
              <a:rPr lang="fr-FR" sz="1800" b="0" u="none" dirty="0" smtClean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fr-FR" sz="1800" b="0" u="none" dirty="0" err="1" smtClean="0">
                <a:solidFill>
                  <a:schemeClr val="tx2">
                    <a:lumMod val="75000"/>
                  </a:schemeClr>
                </a:solidFill>
              </a:rPr>
              <a:t>transfer</a:t>
            </a:r>
            <a:r>
              <a:rPr lang="fr-FR" sz="1800" b="0" u="none" dirty="0" smtClean="0">
                <a:solidFill>
                  <a:schemeClr val="tx2">
                    <a:lumMod val="75000"/>
                  </a:schemeClr>
                </a:solidFill>
              </a:rPr>
              <a:t> of public </a:t>
            </a:r>
            <a:r>
              <a:rPr lang="fr-FR" sz="1800" b="0" u="none" dirty="0" err="1" smtClean="0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800" b="0" u="none" dirty="0" smtClean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r-FR" sz="1800" b="0" u="none" dirty="0" err="1" smtClean="0">
                <a:solidFill>
                  <a:schemeClr val="tx2">
                    <a:lumMod val="75000"/>
                  </a:schemeClr>
                </a:solidFill>
              </a:rPr>
              <a:t>companies</a:t>
            </a:r>
            <a:r>
              <a:rPr lang="fr-FR" sz="1800" b="0" u="none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fr-FR" sz="1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915559" y="1008598"/>
            <a:ext cx="731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Font typeface="+mj-lt"/>
              <a:buNone/>
            </a:pPr>
            <a:r>
              <a:rPr lang="fr-FR" sz="1400" b="0" u="none" dirty="0" smtClean="0">
                <a:solidFill>
                  <a:schemeClr val="tx2">
                    <a:lumMod val="75000"/>
                  </a:schemeClr>
                </a:solidFill>
              </a:rPr>
              <a:t>SATT </a:t>
            </a:r>
            <a:r>
              <a:rPr lang="fr-FR" sz="1100" b="1" i="1" u="none" dirty="0" smtClean="0">
                <a:solidFill>
                  <a:schemeClr val="tx2">
                    <a:lumMod val="75000"/>
                  </a:schemeClr>
                </a:solidFill>
              </a:rPr>
              <a:t>(SOCIÉTÉ D’ACCÉLÉRATION DE TRANSFERT DE TECHNOLOGIE) </a:t>
            </a:r>
            <a:br>
              <a:rPr lang="fr-FR" sz="1100" b="1" i="1" u="none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400" b="0" u="none" dirty="0" smtClean="0">
                <a:solidFill>
                  <a:schemeClr val="tx2">
                    <a:lumMod val="75000"/>
                  </a:schemeClr>
                </a:solidFill>
              </a:rPr>
              <a:t>are </a:t>
            </a:r>
            <a:r>
              <a:rPr lang="fr-FR" sz="1400" b="0" u="none" dirty="0" err="1" smtClean="0">
                <a:solidFill>
                  <a:schemeClr val="tx2">
                    <a:lumMod val="75000"/>
                  </a:schemeClr>
                </a:solidFill>
              </a:rPr>
              <a:t>private</a:t>
            </a:r>
            <a:r>
              <a:rPr lang="fr-FR" sz="1400" b="0" u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0" u="none" dirty="0" err="1" smtClean="0">
                <a:solidFill>
                  <a:schemeClr val="tx2">
                    <a:lumMod val="75000"/>
                  </a:schemeClr>
                </a:solidFill>
              </a:rPr>
              <a:t>technology</a:t>
            </a:r>
            <a:r>
              <a:rPr lang="fr-FR" sz="1400" b="0" u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0" u="none" dirty="0" err="1" smtClean="0">
                <a:solidFill>
                  <a:schemeClr val="tx2">
                    <a:lumMod val="75000"/>
                  </a:schemeClr>
                </a:solidFill>
              </a:rPr>
              <a:t>transfer</a:t>
            </a:r>
            <a:r>
              <a:rPr lang="fr-FR" sz="1400" b="0" u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0" u="none" dirty="0" err="1" smtClean="0">
                <a:solidFill>
                  <a:schemeClr val="tx2">
                    <a:lumMod val="75000"/>
                  </a:schemeClr>
                </a:solidFill>
              </a:rPr>
              <a:t>companies</a:t>
            </a:r>
            <a:endParaRPr lang="fr-FR" sz="1400" b="1" u="none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915559" y="1645497"/>
            <a:ext cx="731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Font typeface="+mj-lt"/>
              <a:buNone/>
            </a:pPr>
            <a:r>
              <a:rPr lang="fr-FR" sz="1400" b="0" u="none" dirty="0" err="1" smtClean="0">
                <a:solidFill>
                  <a:schemeClr val="tx2">
                    <a:lumMod val="75000"/>
                  </a:schemeClr>
                </a:solidFill>
              </a:rPr>
              <a:t>They</a:t>
            </a:r>
            <a:r>
              <a:rPr lang="fr-FR" sz="1400" b="0" u="none" dirty="0" smtClean="0">
                <a:solidFill>
                  <a:schemeClr val="tx2">
                    <a:lumMod val="75000"/>
                  </a:schemeClr>
                </a:solidFill>
              </a:rPr>
              <a:t> are </a:t>
            </a:r>
            <a:r>
              <a:rPr lang="fr-FR" sz="1400" b="0" u="none" dirty="0" err="1" smtClean="0">
                <a:solidFill>
                  <a:schemeClr val="tx2">
                    <a:lumMod val="75000"/>
                  </a:schemeClr>
                </a:solidFill>
              </a:rPr>
              <a:t>dedicated</a:t>
            </a:r>
            <a:r>
              <a:rPr lang="fr-FR" sz="1400" b="0" u="none" dirty="0" smtClean="0">
                <a:solidFill>
                  <a:schemeClr val="tx2">
                    <a:lumMod val="75000"/>
                  </a:schemeClr>
                </a:solidFill>
              </a:rPr>
              <a:t> to the </a:t>
            </a:r>
            <a:r>
              <a:rPr lang="fr-FR" sz="1400" b="0" u="none" dirty="0" err="1" smtClean="0">
                <a:solidFill>
                  <a:schemeClr val="tx2">
                    <a:lumMod val="75000"/>
                  </a:schemeClr>
                </a:solidFill>
              </a:rPr>
              <a:t>transfer</a:t>
            </a:r>
            <a:r>
              <a:rPr lang="fr-FR" sz="1400" b="0" u="none" dirty="0" smtClean="0">
                <a:solidFill>
                  <a:schemeClr val="tx2">
                    <a:lumMod val="75000"/>
                  </a:schemeClr>
                </a:solidFill>
              </a:rPr>
              <a:t> of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 high </a:t>
            </a:r>
            <a:r>
              <a:rPr lang="fr-FR" sz="1400" b="0" u="none" baseline="0" dirty="0" err="1" smtClean="0">
                <a:solidFill>
                  <a:schemeClr val="tx2">
                    <a:lumMod val="75000"/>
                  </a:schemeClr>
                </a:solidFill>
              </a:rPr>
              <a:t>potential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0" u="none" baseline="0" dirty="0" err="1" smtClean="0">
                <a:solidFill>
                  <a:schemeClr val="tx2">
                    <a:lumMod val="75000"/>
                  </a:schemeClr>
                </a:solidFill>
              </a:rPr>
              <a:t>results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0" u="none" baseline="0" dirty="0" err="1" smtClean="0">
                <a:solidFill>
                  <a:schemeClr val="tx2">
                    <a:lumMod val="75000"/>
                  </a:schemeClr>
                </a:solidFill>
              </a:rPr>
              <a:t>produced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 by, and distinctive </a:t>
            </a:r>
            <a:r>
              <a:rPr lang="fr-FR" sz="1400" b="0" u="none" baseline="0" dirty="0" err="1" smtClean="0">
                <a:solidFill>
                  <a:schemeClr val="tx2">
                    <a:lumMod val="75000"/>
                  </a:schemeClr>
                </a:solidFill>
              </a:rPr>
              <a:t>competencies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0" u="none" baseline="0" dirty="0" err="1" smtClean="0">
                <a:solidFill>
                  <a:schemeClr val="tx2">
                    <a:lumMod val="75000"/>
                  </a:schemeClr>
                </a:solidFill>
              </a:rPr>
              <a:t>owned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 by, </a:t>
            </a:r>
            <a:r>
              <a:rPr lang="fr-FR" sz="1400" b="0" u="none" baseline="0" dirty="0" err="1" smtClean="0">
                <a:solidFill>
                  <a:schemeClr val="tx2">
                    <a:lumMod val="75000"/>
                  </a:schemeClr>
                </a:solidFill>
              </a:rPr>
              <a:t>universities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 and public </a:t>
            </a:r>
            <a:r>
              <a:rPr lang="fr-FR" sz="1400" b="0" u="none" baseline="0" dirty="0" err="1" smtClean="0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0" u="none" baseline="0" dirty="0" err="1" smtClean="0">
                <a:solidFill>
                  <a:schemeClr val="tx2">
                    <a:lumMod val="75000"/>
                  </a:schemeClr>
                </a:solidFill>
              </a:rPr>
              <a:t>organisms</a:t>
            </a:r>
            <a:r>
              <a:rPr lang="fr-FR" sz="1400" b="0" u="none" baseline="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fr-FR" sz="1400" b="1" u="none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42514" y="147526"/>
            <a:ext cx="633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A SATT ?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7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 est Lu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pPr/>
              <a:t>24/01/2019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ACCELERATING TECHNOLOGY TRANSFER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42514" y="147526"/>
            <a:ext cx="633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WHO IS LUTECH ?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0" t="30941" r="13846" b="13976"/>
          <a:stretch/>
        </p:blipFill>
        <p:spPr>
          <a:xfrm>
            <a:off x="4540413" y="3297176"/>
            <a:ext cx="4603972" cy="305230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-565" b="2717"/>
          <a:stretch/>
        </p:blipFill>
        <p:spPr>
          <a:xfrm>
            <a:off x="4540414" y="-30983"/>
            <a:ext cx="4603971" cy="3250614"/>
          </a:xfrm>
          <a:prstGeom prst="rect">
            <a:avLst/>
          </a:prstGeom>
        </p:spPr>
      </p:pic>
      <p:sp>
        <p:nvSpPr>
          <p:cNvPr id="14" name="Ellipse 13"/>
          <p:cNvSpPr/>
          <p:nvPr userDrawn="1"/>
        </p:nvSpPr>
        <p:spPr>
          <a:xfrm>
            <a:off x="6557178" y="2981091"/>
            <a:ext cx="578680" cy="578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 userDrawn="1"/>
        </p:nvSpPr>
        <p:spPr>
          <a:xfrm>
            <a:off x="6715106" y="3175563"/>
            <a:ext cx="267686" cy="267686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848949" y="3068361"/>
            <a:ext cx="0" cy="229567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 userDrawn="1"/>
        </p:nvCxnSpPr>
        <p:spPr>
          <a:xfrm>
            <a:off x="6847893" y="3058637"/>
            <a:ext cx="0" cy="316490"/>
          </a:xfrm>
          <a:prstGeom prst="straightConnector1">
            <a:avLst/>
          </a:prstGeom>
          <a:ln w="3175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Afficher l'image d'origine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40" y="4661008"/>
            <a:ext cx="1061334" cy="106133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Afficher l'image d'origine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79" y="837335"/>
            <a:ext cx="1148395" cy="11483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 userDrawn="1"/>
        </p:nvSpPr>
        <p:spPr>
          <a:xfrm>
            <a:off x="5661582" y="1958784"/>
            <a:ext cx="250276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FROM</a:t>
            </a:r>
            <a:r>
              <a:rPr lang="fr-FR" b="1" baseline="0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 RESEARCH</a:t>
            </a:r>
            <a:br>
              <a:rPr lang="fr-FR" b="1" baseline="0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</a:b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(</a:t>
            </a:r>
            <a:r>
              <a:rPr lang="fr-FR" b="1" dirty="0" err="1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results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/</a:t>
            </a:r>
            <a:r>
              <a:rPr lang="fr-FR" b="1" dirty="0" err="1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competencies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)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5661583" y="4021891"/>
            <a:ext cx="22760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TO BUSINESS</a:t>
            </a:r>
          </a:p>
          <a:p>
            <a:pPr algn="ctr"/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(</a:t>
            </a:r>
            <a:r>
              <a:rPr lang="fr-FR" b="1" dirty="0" err="1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products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Myriad Pro Cond" panose="020B0506030403020204" pitchFamily="34" charset="0"/>
              </a:rPr>
              <a:t>/services)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26" name="ZoneTexte 25"/>
          <p:cNvSpPr txBox="1"/>
          <p:nvPr userDrawn="1"/>
        </p:nvSpPr>
        <p:spPr>
          <a:xfrm>
            <a:off x="369732" y="1418044"/>
            <a:ext cx="1721705" cy="83099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DETECTING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PROTECTING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DEVELOPING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COMMERCIALIZING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ZoneTexte 26"/>
          <p:cNvSpPr txBox="1"/>
          <p:nvPr userDrawn="1"/>
        </p:nvSpPr>
        <p:spPr>
          <a:xfrm>
            <a:off x="2599839" y="1497554"/>
            <a:ext cx="1836981" cy="64633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RARE EXPERTISE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HIGH POTENTIAL RESULTS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ORIGINAL CREATIONS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Espace réservé du contenu 2"/>
          <p:cNvSpPr txBox="1">
            <a:spLocks/>
          </p:cNvSpPr>
          <p:nvPr userDrawn="1"/>
        </p:nvSpPr>
        <p:spPr>
          <a:xfrm>
            <a:off x="242514" y="961647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smtClean="0">
                <a:latin typeface="+mn-lt"/>
              </a:rPr>
              <a:t>MISSIONS</a:t>
            </a:r>
            <a:endParaRPr lang="fr-FR" sz="1400" b="1" dirty="0">
              <a:latin typeface="+mn-lt"/>
            </a:endParaRPr>
          </a:p>
        </p:txBody>
      </p:sp>
      <p:cxnSp>
        <p:nvCxnSpPr>
          <p:cNvPr id="29" name="Connecteur droit 28"/>
          <p:cNvCxnSpPr/>
          <p:nvPr userDrawn="1"/>
        </p:nvCxnSpPr>
        <p:spPr>
          <a:xfrm>
            <a:off x="339302" y="1345668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èche vers la droite 1"/>
          <p:cNvSpPr/>
          <p:nvPr userDrawn="1"/>
        </p:nvSpPr>
        <p:spPr>
          <a:xfrm>
            <a:off x="1949964" y="1688812"/>
            <a:ext cx="567960" cy="263814"/>
          </a:xfrm>
          <a:prstGeom prst="rightArrow">
            <a:avLst>
              <a:gd name="adj1" fmla="val 100000"/>
              <a:gd name="adj2" fmla="val 64446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0" dirty="0" smtClean="0">
                <a:solidFill>
                  <a:schemeClr val="bg1"/>
                </a:solidFill>
              </a:rPr>
              <a:t>of</a:t>
            </a:r>
            <a:endParaRPr lang="fr-FR" sz="1400" b="0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 userDrawn="1"/>
        </p:nvSpPr>
        <p:spPr>
          <a:xfrm>
            <a:off x="369732" y="3508191"/>
            <a:ext cx="3184498" cy="120032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SCIENTISTS</a:t>
            </a:r>
            <a:b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BUSINESS DEVELOPERS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IP ENGINEERS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LEGAL</a:t>
            </a:r>
            <a:r>
              <a:rPr lang="fr-FR" sz="1200" baseline="0" dirty="0" smtClean="0">
                <a:solidFill>
                  <a:schemeClr val="tx2">
                    <a:lumMod val="75000"/>
                  </a:schemeClr>
                </a:solidFill>
              </a:rPr>
              <a:t> COUNSELS</a:t>
            </a:r>
            <a:endParaRPr lang="fr-FR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TECHNOLOGY LICENCING OFFICERS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START-UP ADVISORS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Espace réservé du contenu 2"/>
          <p:cNvSpPr txBox="1">
            <a:spLocks/>
          </p:cNvSpPr>
          <p:nvPr userDrawn="1"/>
        </p:nvSpPr>
        <p:spPr>
          <a:xfrm>
            <a:off x="242514" y="3051794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HUMAN RESSOURCES</a:t>
            </a:r>
            <a:endParaRPr lang="fr-FR" sz="1400" b="1" dirty="0">
              <a:latin typeface="+mn-lt"/>
            </a:endParaRPr>
          </a:p>
        </p:txBody>
      </p:sp>
      <p:cxnSp>
        <p:nvCxnSpPr>
          <p:cNvPr id="32" name="Connecteur droit 31"/>
          <p:cNvCxnSpPr/>
          <p:nvPr userDrawn="1"/>
        </p:nvCxnSpPr>
        <p:spPr>
          <a:xfrm>
            <a:off x="339302" y="3435815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 userDrawn="1"/>
        </p:nvSpPr>
        <p:spPr>
          <a:xfrm>
            <a:off x="369732" y="5622378"/>
            <a:ext cx="3510502" cy="27699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alpha val="48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UP TO €73 MILLION INVESTMENT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Espace réservé du contenu 2"/>
          <p:cNvSpPr txBox="1">
            <a:spLocks/>
          </p:cNvSpPr>
          <p:nvPr userDrawn="1"/>
        </p:nvSpPr>
        <p:spPr>
          <a:xfrm>
            <a:off x="242514" y="5165981"/>
            <a:ext cx="4174515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INVESTMENT CAPABILITIES FOR</a:t>
            </a:r>
            <a:r>
              <a:rPr lang="fr-FR" sz="1400" b="1" baseline="0" dirty="0" smtClean="0">
                <a:latin typeface="+mn-lt"/>
              </a:rPr>
              <a:t> P.O.C DEVELOPMENT</a:t>
            </a:r>
            <a:endParaRPr lang="fr-FR" sz="1400" b="1" dirty="0">
              <a:latin typeface="+mn-lt"/>
            </a:endParaRPr>
          </a:p>
        </p:txBody>
      </p:sp>
      <p:cxnSp>
        <p:nvCxnSpPr>
          <p:cNvPr id="35" name="Connecteur droit 34"/>
          <p:cNvCxnSpPr/>
          <p:nvPr userDrawn="1"/>
        </p:nvCxnSpPr>
        <p:spPr>
          <a:xfrm>
            <a:off x="339302" y="5550002"/>
            <a:ext cx="239622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58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8A70-0792-974E-952B-2D3A09B33932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EE6-345F-9E42-8424-163ABAEB191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308448" y="146832"/>
            <a:ext cx="633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SATT LUTECH AT A GLANCE</a:t>
            </a:r>
            <a:endParaRPr lang="fr-F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73" y="4190292"/>
            <a:ext cx="1133856" cy="7924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61" y="1029193"/>
            <a:ext cx="1133856" cy="7924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1" y="971867"/>
            <a:ext cx="1133856" cy="7924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99" y="1000530"/>
            <a:ext cx="1133856" cy="7924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0" y="4246523"/>
            <a:ext cx="1133856" cy="7924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57" y="1021031"/>
            <a:ext cx="1133856" cy="79248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" y="5399992"/>
            <a:ext cx="9144000" cy="917528"/>
          </a:xfrm>
          <a:prstGeom prst="rect">
            <a:avLst/>
          </a:prstGeom>
        </p:spPr>
      </p:pic>
      <p:sp>
        <p:nvSpPr>
          <p:cNvPr id="16" name="ZoneTexte 15"/>
          <p:cNvSpPr txBox="1"/>
          <p:nvPr userDrawn="1"/>
        </p:nvSpPr>
        <p:spPr>
          <a:xfrm>
            <a:off x="1622825" y="4543762"/>
            <a:ext cx="283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300+</a:t>
            </a:r>
          </a:p>
          <a:p>
            <a:r>
              <a:rPr lang="fr-FR" sz="1200" b="1" dirty="0" smtClean="0">
                <a:solidFill>
                  <a:srgbClr val="8598B0"/>
                </a:solidFill>
              </a:rPr>
              <a:t>RESEARCH LABORATORIES</a:t>
            </a:r>
            <a:endParaRPr lang="fr-FR" sz="1200" b="1" dirty="0">
              <a:solidFill>
                <a:srgbClr val="8598B0"/>
              </a:solidFill>
            </a:endParaRP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4733460" y="4543762"/>
            <a:ext cx="283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smtClean="0">
                <a:solidFill>
                  <a:schemeClr val="tx2"/>
                </a:solidFill>
              </a:rPr>
              <a:t>7000+</a:t>
            </a:r>
          </a:p>
          <a:p>
            <a:pPr algn="r"/>
            <a:r>
              <a:rPr lang="fr-FR" sz="1200" b="1" dirty="0" smtClean="0">
                <a:solidFill>
                  <a:srgbClr val="8598B0"/>
                </a:solidFill>
              </a:rPr>
              <a:t>AFFILIATED RESEARCHERS</a:t>
            </a:r>
            <a:endParaRPr lang="fr-FR" sz="1200" b="1" dirty="0">
              <a:solidFill>
                <a:srgbClr val="8598B0"/>
              </a:solidFill>
            </a:endParaRPr>
          </a:p>
        </p:txBody>
      </p:sp>
      <p:sp>
        <p:nvSpPr>
          <p:cNvPr id="18" name="Accolade fermante 17"/>
          <p:cNvSpPr/>
          <p:nvPr userDrawn="1"/>
        </p:nvSpPr>
        <p:spPr>
          <a:xfrm rot="5400000">
            <a:off x="4403872" y="-351527"/>
            <a:ext cx="336257" cy="8527104"/>
          </a:xfrm>
          <a:prstGeom prst="rightBrace">
            <a:avLst>
              <a:gd name="adj1" fmla="val 161474"/>
              <a:gd name="adj2" fmla="val 49786"/>
            </a:avLst>
          </a:prstGeom>
          <a:ln w="9525">
            <a:solidFill>
              <a:srgbClr val="8598B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/>
          <p:cNvCxnSpPr/>
          <p:nvPr userDrawn="1"/>
        </p:nvCxnSpPr>
        <p:spPr>
          <a:xfrm>
            <a:off x="355815" y="2846605"/>
            <a:ext cx="3201882" cy="0"/>
          </a:xfrm>
          <a:prstGeom prst="line">
            <a:avLst/>
          </a:prstGeom>
          <a:ln w="9525">
            <a:solidFill>
              <a:srgbClr val="8598B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 userDrawn="1"/>
        </p:nvCxnSpPr>
        <p:spPr>
          <a:xfrm>
            <a:off x="5560727" y="2846605"/>
            <a:ext cx="3201882" cy="0"/>
          </a:xfrm>
          <a:prstGeom prst="line">
            <a:avLst/>
          </a:prstGeom>
          <a:ln w="9525">
            <a:solidFill>
              <a:srgbClr val="8598B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contenu 2"/>
          <p:cNvSpPr txBox="1">
            <a:spLocks/>
          </p:cNvSpPr>
          <p:nvPr userDrawn="1"/>
        </p:nvSpPr>
        <p:spPr>
          <a:xfrm>
            <a:off x="3209650" y="2682016"/>
            <a:ext cx="2716279" cy="32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latin typeface="+mn-lt"/>
              </a:rPr>
              <a:t>ACTIONNAIRES</a:t>
            </a:r>
            <a:endParaRPr lang="fr-FR" sz="1400" b="1" dirty="0">
              <a:latin typeface="+mn-lt"/>
            </a:endParaRPr>
          </a:p>
        </p:txBody>
      </p:sp>
      <p:sp>
        <p:nvSpPr>
          <p:cNvPr id="23" name="ZoneTexte 22"/>
          <p:cNvSpPr txBox="1"/>
          <p:nvPr userDrawn="1"/>
        </p:nvSpPr>
        <p:spPr>
          <a:xfrm>
            <a:off x="662869" y="1669994"/>
            <a:ext cx="82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dirty="0" smtClean="0">
                <a:solidFill>
                  <a:srgbClr val="8598B0"/>
                </a:solidFill>
              </a:rPr>
              <a:t>CREATION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 smtClean="0">
                <a:solidFill>
                  <a:schemeClr val="tx2"/>
                </a:solidFill>
              </a:rPr>
              <a:t>2012</a:t>
            </a:r>
          </a:p>
        </p:txBody>
      </p:sp>
      <p:sp>
        <p:nvSpPr>
          <p:cNvPr id="24" name="ZoneTexte 23"/>
          <p:cNvSpPr txBox="1"/>
          <p:nvPr userDrawn="1"/>
        </p:nvSpPr>
        <p:spPr>
          <a:xfrm>
            <a:off x="2473739" y="1669742"/>
            <a:ext cx="190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dirty="0" smtClean="0">
                <a:solidFill>
                  <a:srgbClr val="8598B0"/>
                </a:solidFill>
              </a:rPr>
              <a:t>FRENCH JSC COMPANY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 smtClean="0">
                <a:solidFill>
                  <a:schemeClr val="tx2"/>
                </a:solidFill>
              </a:rPr>
              <a:t>1M€ </a:t>
            </a:r>
            <a:r>
              <a:rPr lang="fr-FR" sz="1200" b="1" dirty="0" smtClean="0">
                <a:solidFill>
                  <a:srgbClr val="8598B0"/>
                </a:solidFill>
              </a:rPr>
              <a:t>CAPITAL</a:t>
            </a:r>
          </a:p>
        </p:txBody>
      </p:sp>
      <p:sp>
        <p:nvSpPr>
          <p:cNvPr id="25" name="ZoneTexte 24"/>
          <p:cNvSpPr txBox="1"/>
          <p:nvPr userDrawn="1"/>
        </p:nvSpPr>
        <p:spPr>
          <a:xfrm>
            <a:off x="4676056" y="1664507"/>
            <a:ext cx="190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dirty="0" smtClean="0">
                <a:solidFill>
                  <a:srgbClr val="8598B0"/>
                </a:solidFill>
              </a:rPr>
              <a:t>FUNDING /10</a:t>
            </a:r>
            <a:r>
              <a:rPr lang="fr-FR" sz="1200" b="1" baseline="0" dirty="0" smtClean="0">
                <a:solidFill>
                  <a:srgbClr val="8598B0"/>
                </a:solidFill>
              </a:rPr>
              <a:t> YEARS</a:t>
            </a:r>
            <a:endParaRPr lang="fr-FR" sz="1200" b="1" dirty="0" smtClean="0">
              <a:solidFill>
                <a:srgbClr val="8598B0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 smtClean="0">
                <a:solidFill>
                  <a:schemeClr val="tx2"/>
                </a:solidFill>
              </a:rPr>
              <a:t>73M€ </a:t>
            </a:r>
            <a:r>
              <a:rPr lang="fr-FR" sz="1200" b="1" dirty="0" smtClean="0">
                <a:solidFill>
                  <a:srgbClr val="8598B0"/>
                </a:solidFill>
              </a:rPr>
              <a:t>CAPITAL</a:t>
            </a:r>
          </a:p>
        </p:txBody>
      </p:sp>
      <p:sp>
        <p:nvSpPr>
          <p:cNvPr id="26" name="ZoneTexte 25"/>
          <p:cNvSpPr txBox="1"/>
          <p:nvPr userDrawn="1"/>
        </p:nvSpPr>
        <p:spPr>
          <a:xfrm>
            <a:off x="6595343" y="1662432"/>
            <a:ext cx="190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dirty="0" smtClean="0">
                <a:solidFill>
                  <a:srgbClr val="8598B0"/>
                </a:solidFill>
              </a:rPr>
              <a:t>STAFF MEMBERS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 smtClean="0">
                <a:solidFill>
                  <a:schemeClr val="tx2"/>
                </a:solidFill>
              </a:rPr>
              <a:t>35</a:t>
            </a:r>
            <a:endParaRPr lang="fr-FR" sz="1200" b="1" dirty="0" smtClean="0">
              <a:solidFill>
                <a:srgbClr val="8598B0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1"/>
          <a:stretch/>
        </p:blipFill>
        <p:spPr>
          <a:xfrm>
            <a:off x="834040" y="3091513"/>
            <a:ext cx="7559040" cy="60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55BD-5CDF-4B49-8892-36AC38F2C36A}" type="datetimeFigureOut">
              <a:rPr lang="fr-FR" smtClean="0"/>
              <a:t>24/01/2019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F93B-D65B-0647-98CB-BD1789C93E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62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99280" y="198150"/>
            <a:ext cx="7886700" cy="445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152939"/>
            <a:ext cx="7886700" cy="4850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36184" y="6427909"/>
            <a:ext cx="731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9A58A70-0792-974E-952B-2D3A09B33932}" type="datetimeFigureOut">
              <a:rPr lang="fr-FR" smtClean="0"/>
              <a:pPr/>
              <a:t>24/01/2019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4279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smtClean="0"/>
              <a:t>ACCELERATING TECHNOLOGY TRANSFER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85980" y="6427909"/>
            <a:ext cx="429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5CBFEE6-345F-9E42-8424-163ABAEB191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0" y="644058"/>
            <a:ext cx="201168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0" y="6343279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4" b="14051"/>
          <a:stretch/>
        </p:blipFill>
        <p:spPr>
          <a:xfrm>
            <a:off x="275108" y="6443912"/>
            <a:ext cx="767232" cy="3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1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>
              <a:lumMod val="60000"/>
              <a:lumOff val="4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99280" y="198150"/>
            <a:ext cx="7886700" cy="445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152939"/>
            <a:ext cx="7886700" cy="4850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36184" y="6427909"/>
            <a:ext cx="731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9A58A70-0792-974E-952B-2D3A09B33932}" type="datetimeFigureOut">
              <a:rPr lang="fr-FR" smtClean="0"/>
              <a:pPr/>
              <a:t>24/01/2019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4279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smtClean="0"/>
              <a:t>ACCELERATING TECHNOLOGY TRANSFER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85980" y="6427909"/>
            <a:ext cx="429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5CBFEE6-345F-9E42-8424-163ABAEB191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0" y="644058"/>
            <a:ext cx="201168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0" y="6343279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4" b="14051"/>
          <a:stretch/>
        </p:blipFill>
        <p:spPr>
          <a:xfrm>
            <a:off x="275108" y="6443912"/>
            <a:ext cx="767232" cy="3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1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1" r:id="rId3"/>
    <p:sldLayoutId id="2147483678" r:id="rId4"/>
    <p:sldLayoutId id="2147483715" r:id="rId5"/>
    <p:sldLayoutId id="2147483674" r:id="rId6"/>
    <p:sldLayoutId id="2147483705" r:id="rId7"/>
    <p:sldLayoutId id="2147483713" r:id="rId8"/>
    <p:sldLayoutId id="2147483706" r:id="rId9"/>
    <p:sldLayoutId id="2147483707" r:id="rId10"/>
    <p:sldLayoutId id="2147483709" r:id="rId11"/>
    <p:sldLayoutId id="2147483708" r:id="rId12"/>
    <p:sldLayoutId id="2147483710" r:id="rId13"/>
    <p:sldLayoutId id="2147483712" r:id="rId14"/>
    <p:sldLayoutId id="214748371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>
              <a:lumMod val="60000"/>
              <a:lumOff val="4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png"/><Relationship Id="rId7" Type="http://schemas.openxmlformats.org/officeDocument/2006/relationships/image" Target="../media/image86.emf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90.emf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emf"/><Relationship Id="rId9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SATT LUTECH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FROM UNIVERSITY TO BUSINESS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040" y="882640"/>
            <a:ext cx="2097255" cy="2089160"/>
          </a:xfrm>
          <a:prstGeom prst="ellipse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827" y="3609473"/>
            <a:ext cx="2094961" cy="2138347"/>
          </a:xfrm>
          <a:prstGeom prst="ellipse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685799" y="4468608"/>
            <a:ext cx="4832405" cy="580776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Naïma LEBAL / Project manager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8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92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27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SATT LUTECH AT A GLANCE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" y="790928"/>
            <a:ext cx="7743825" cy="13239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6557"/>
            <a:ext cx="8339137" cy="21347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903" y="2328770"/>
            <a:ext cx="961172" cy="14214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735" y="2490182"/>
            <a:ext cx="1362736" cy="12434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390" y="2478328"/>
            <a:ext cx="933984" cy="128582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704" y="2447925"/>
            <a:ext cx="1069132" cy="1285753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 flipV="1">
            <a:off x="419100" y="2247900"/>
            <a:ext cx="7666880" cy="1"/>
          </a:xfrm>
          <a:prstGeom prst="line">
            <a:avLst/>
          </a:prstGeom>
          <a:ln>
            <a:solidFill>
              <a:srgbClr val="448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441295" y="3860002"/>
            <a:ext cx="7666880" cy="1"/>
          </a:xfrm>
          <a:prstGeom prst="line">
            <a:avLst/>
          </a:prstGeom>
          <a:ln>
            <a:solidFill>
              <a:srgbClr val="448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41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LUTECH’S PARTNERS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185" y="472736"/>
            <a:ext cx="4414815" cy="58630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65" y="1070133"/>
            <a:ext cx="1105348" cy="10996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089" y="1154921"/>
            <a:ext cx="2118383" cy="85222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60" y="2525577"/>
            <a:ext cx="1264760" cy="60044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133" y="2358317"/>
            <a:ext cx="1163679" cy="90211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92" y="3388358"/>
            <a:ext cx="1009188" cy="100293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413" y="3818397"/>
            <a:ext cx="1224370" cy="5729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1316" y="3527278"/>
            <a:ext cx="1322105" cy="9164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4034" y="4788568"/>
            <a:ext cx="801128" cy="9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90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20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DEEPTECH PROJECTS/ Example 1: BICHROMATICS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429" y="3124790"/>
            <a:ext cx="2681313" cy="13936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29" y="898804"/>
            <a:ext cx="2566555" cy="162991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6429686" y="2603798"/>
            <a:ext cx="2330040" cy="445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/>
              <a:t>The Lycurgus cup </a:t>
            </a:r>
          </a:p>
          <a:p>
            <a:pPr algn="ctr"/>
            <a:r>
              <a:rPr lang="en-US" sz="1400" dirty="0" smtClean="0"/>
              <a:t>British museum (LONDON)</a:t>
            </a:r>
            <a:endParaRPr lang="en-US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65" y="898805"/>
            <a:ext cx="1319627" cy="12992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696" y="898804"/>
            <a:ext cx="1274227" cy="12878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134" y="3773469"/>
            <a:ext cx="2355434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ea typeface="+mj-ea"/>
                <a:cs typeface="+mj-cs"/>
              </a:rPr>
              <a:t>Start-up (</a:t>
            </a:r>
            <a:r>
              <a:rPr lang="fr-FR" sz="2000" dirty="0" err="1" smtClean="0">
                <a:ea typeface="+mj-ea"/>
                <a:cs typeface="+mj-cs"/>
              </a:rPr>
              <a:t>soon</a:t>
            </a:r>
            <a:r>
              <a:rPr lang="fr-FR" sz="2000" dirty="0" smtClean="0">
                <a:ea typeface="+mj-ea"/>
                <a:cs typeface="+mj-cs"/>
              </a:rPr>
              <a:t>) </a:t>
            </a:r>
            <a:endParaRPr lang="fr-FR" sz="2000" dirty="0"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816" y="2164621"/>
            <a:ext cx="1744579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Olivier Pluchery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78248" y="2188534"/>
            <a:ext cx="1744579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1900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Hynd Remita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37" y="2547557"/>
            <a:ext cx="1002607" cy="40017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8026" y="2484216"/>
            <a:ext cx="1274769" cy="4105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133" y="4318553"/>
            <a:ext cx="2015688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ea typeface="+mj-ea"/>
                <a:cs typeface="+mj-cs"/>
              </a:rPr>
              <a:t>Winners of  </a:t>
            </a:r>
            <a:endParaRPr lang="fr-FR" sz="2000" dirty="0">
              <a:ea typeface="+mj-ea"/>
              <a:cs typeface="+mj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9943" y="4003537"/>
            <a:ext cx="1207815" cy="83243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6185" y="4812901"/>
            <a:ext cx="1286909" cy="6794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3744" y="4863637"/>
            <a:ext cx="2854307" cy="611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ea typeface="+mj-ea"/>
                <a:cs typeface="+mj-cs"/>
              </a:rPr>
              <a:t>Incubation (</a:t>
            </a:r>
            <a:r>
              <a:rPr lang="fr-FR" sz="2000" dirty="0" err="1" smtClean="0">
                <a:ea typeface="+mj-ea"/>
                <a:cs typeface="+mj-cs"/>
              </a:rPr>
              <a:t>soon</a:t>
            </a:r>
            <a:r>
              <a:rPr lang="fr-FR" sz="2000" dirty="0" smtClean="0">
                <a:ea typeface="+mj-ea"/>
                <a:cs typeface="+mj-cs"/>
              </a:rPr>
              <a:t>)</a:t>
            </a:r>
            <a:endParaRPr lang="fr-FR" sz="2000" dirty="0">
              <a:ea typeface="+mj-ea"/>
              <a:cs typeface="+mj-cs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9457" y="5498131"/>
            <a:ext cx="2091264" cy="7400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743" y="5574677"/>
            <a:ext cx="2346157" cy="611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ea typeface="+mj-ea"/>
                <a:cs typeface="+mj-cs"/>
              </a:rPr>
              <a:t>Coaching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64224" y="5281901"/>
            <a:ext cx="3375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sz="1600" i="1" dirty="0" smtClean="0">
                <a:latin typeface="Century Gothic" panose="020B0502020202020204" pitchFamily="34" charset="0"/>
              </a:rPr>
              <a:t>Patent FR1556942 </a:t>
            </a:r>
            <a:r>
              <a:rPr lang="en-US" sz="1600" i="1" dirty="0">
                <a:latin typeface="Century Gothic" panose="020B0502020202020204" pitchFamily="34" charset="0"/>
              </a:rPr>
              <a:t>(</a:t>
            </a:r>
            <a:r>
              <a:rPr lang="en-US" sz="1600" i="1" dirty="0" smtClean="0">
                <a:latin typeface="Century Gothic" panose="020B0502020202020204" pitchFamily="34" charset="0"/>
              </a:rPr>
              <a:t>2015)/</a:t>
            </a:r>
          </a:p>
          <a:p>
            <a:r>
              <a:rPr lang="en-US" sz="1600" i="1" dirty="0" smtClean="0">
                <a:latin typeface="Century Gothic" panose="020B0502020202020204" pitchFamily="34" charset="0"/>
              </a:rPr>
              <a:t>WO </a:t>
            </a:r>
            <a:r>
              <a:rPr lang="en-US" sz="1600" i="1" dirty="0">
                <a:latin typeface="Century Gothic" panose="020B0502020202020204" pitchFamily="34" charset="0"/>
              </a:rPr>
              <a:t>2017013373 A1 (2017) </a:t>
            </a:r>
            <a:endParaRPr lang="fr-FR" sz="16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7765" y="4593488"/>
            <a:ext cx="1720949" cy="94458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3545" y="3167413"/>
            <a:ext cx="5890679" cy="551175"/>
          </a:xfrm>
          <a:prstGeom prst="rect">
            <a:avLst/>
          </a:prstGeom>
          <a:solidFill>
            <a:srgbClr val="ECAFB1">
              <a:alpha val="60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b="1" dirty="0" smtClean="0">
                <a:ea typeface="+mj-ea"/>
                <a:cs typeface="+mj-cs"/>
              </a:rPr>
              <a:t>Two different colors for the same medium following the lighting</a:t>
            </a:r>
            <a:endParaRPr lang="en-US" sz="2000" b="1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670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DEEPTECH PROJECTS/ Example 2: WAVES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405" y="962526"/>
            <a:ext cx="2705489" cy="16703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14" y="2084920"/>
            <a:ext cx="1502643" cy="1861432"/>
          </a:xfrm>
          <a:prstGeom prst="ellipse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059" y="2207051"/>
            <a:ext cx="1703712" cy="1739301"/>
          </a:xfrm>
          <a:prstGeom prst="ellipse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6" y="1009689"/>
            <a:ext cx="3152775" cy="10096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644" y="1070133"/>
            <a:ext cx="1105348" cy="10996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9280" y="4615313"/>
            <a:ext cx="6232343" cy="666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ea typeface="+mj-ea"/>
                <a:cs typeface="+mj-cs"/>
              </a:rPr>
              <a:t>Technological maturation program (intermediate scale prototype in a test tank)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280" y="5251718"/>
            <a:ext cx="372333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ea typeface="+mj-ea"/>
                <a:cs typeface="+mj-cs"/>
              </a:rPr>
              <a:t>Partnership with 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9477" y="5203590"/>
            <a:ext cx="1368242" cy="5584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8521" y="4062197"/>
            <a:ext cx="6758120" cy="595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ea typeface="+mj-ea"/>
                <a:cs typeface="+mj-cs"/>
              </a:rPr>
              <a:t>Market expertise (during </a:t>
            </a:r>
            <a:r>
              <a:rPr lang="en-US" dirty="0" err="1" smtClean="0">
                <a:ea typeface="+mj-ea"/>
                <a:cs typeface="+mj-cs"/>
              </a:rPr>
              <a:t>prematuration</a:t>
            </a:r>
            <a:r>
              <a:rPr lang="en-US" dirty="0" smtClean="0">
                <a:ea typeface="+mj-ea"/>
                <a:cs typeface="+mj-cs"/>
              </a:rPr>
              <a:t>) to identify the applications of such device and define the valorization strategy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765" y="4593488"/>
            <a:ext cx="1720949" cy="9445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64224" y="5281901"/>
            <a:ext cx="3375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sz="1600" i="1" dirty="0" smtClean="0">
                <a:latin typeface="Century Gothic" panose="020B0502020202020204" pitchFamily="34" charset="0"/>
              </a:rPr>
              <a:t>Patent FR 1752718 (2017</a:t>
            </a:r>
            <a:r>
              <a:rPr lang="en-US" sz="1600" i="1" dirty="0">
                <a:latin typeface="Century Gothic" panose="020B0502020202020204" pitchFamily="34" charset="0"/>
              </a:rPr>
              <a:t>) </a:t>
            </a:r>
            <a:endParaRPr lang="fr-FR" sz="1600" dirty="0"/>
          </a:p>
        </p:txBody>
      </p:sp>
      <p:sp>
        <p:nvSpPr>
          <p:cNvPr id="17" name="Rectangle 16"/>
          <p:cNvSpPr/>
          <p:nvPr/>
        </p:nvSpPr>
        <p:spPr>
          <a:xfrm>
            <a:off x="5202096" y="2733302"/>
            <a:ext cx="3850105" cy="986590"/>
          </a:xfrm>
          <a:prstGeom prst="rect">
            <a:avLst/>
          </a:prstGeom>
          <a:solidFill>
            <a:srgbClr val="ECAFB1">
              <a:alpha val="60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ea typeface="+mj-ea"/>
                <a:cs typeface="+mj-cs"/>
              </a:rPr>
              <a:t>Maritime platform for </a:t>
            </a:r>
            <a:r>
              <a:rPr lang="en-US" sz="2000" b="1" dirty="0" smtClean="0">
                <a:ea typeface="+mj-ea"/>
                <a:cs typeface="+mj-cs"/>
              </a:rPr>
              <a:t>wave energy </a:t>
            </a:r>
            <a:r>
              <a:rPr lang="en-US" sz="2000" b="1" dirty="0">
                <a:ea typeface="+mj-ea"/>
                <a:cs typeface="+mj-cs"/>
              </a:rPr>
              <a:t>recovery and concentration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279" y="5665255"/>
            <a:ext cx="372333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ea typeface="+mj-ea"/>
                <a:cs typeface="+mj-cs"/>
              </a:rPr>
              <a:t>Postdoctoral student</a:t>
            </a:r>
            <a:endParaRPr lang="en-US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770"/>
      </p:ext>
    </p:extLst>
  </p:cSld>
  <p:clrMapOvr>
    <a:masterClrMapping/>
  </p:clrMapOvr>
</p:sld>
</file>

<file path=ppt/theme/theme1.xml><?xml version="1.0" encoding="utf-8"?>
<a:theme xmlns:a="http://schemas.openxmlformats.org/drawingml/2006/main" name="TITRES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 de contenu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Figé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11558</TotalTime>
  <Words>129</Words>
  <Application>Microsoft Office PowerPoint</Application>
  <PresentationFormat>Affichage à l'écran (4:3)</PresentationFormat>
  <Paragraphs>31</Paragraphs>
  <Slides>8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Leelawadee</vt:lpstr>
      <vt:lpstr>Myriad Pro Cond</vt:lpstr>
      <vt:lpstr>Verdana</vt:lpstr>
      <vt:lpstr>TITRES</vt:lpstr>
      <vt:lpstr>Slides de contenus</vt:lpstr>
      <vt:lpstr>Slides Figés</vt:lpstr>
      <vt:lpstr>SATT LUTECH</vt:lpstr>
      <vt:lpstr>Présentation PowerPoint</vt:lpstr>
      <vt:lpstr>Présentation PowerPoint</vt:lpstr>
      <vt:lpstr>SATT LUTECH AT A GLANCE</vt:lpstr>
      <vt:lpstr>LUTECH’S PARTNERS</vt:lpstr>
      <vt:lpstr>Présentation PowerPoint</vt:lpstr>
      <vt:lpstr>DEEPTECH PROJECTS/ Example 1: BICHROMATICS</vt:lpstr>
      <vt:lpstr>DEEPTECH PROJECTS/ Example 2: WAVES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axel.devisme@sattlutech.com</dc:creator>
  <cp:lastModifiedBy>yara harfouche</cp:lastModifiedBy>
  <cp:revision>164</cp:revision>
  <cp:lastPrinted>2016-11-14T09:19:55Z</cp:lastPrinted>
  <dcterms:created xsi:type="dcterms:W3CDTF">2016-07-26T11:52:26Z</dcterms:created>
  <dcterms:modified xsi:type="dcterms:W3CDTF">2019-01-24T18:29:05Z</dcterms:modified>
</cp:coreProperties>
</file>